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64" r:id="rId2"/>
    <p:sldMasterId id="2147483666" r:id="rId3"/>
  </p:sldMasterIdLst>
  <p:sldIdLst>
    <p:sldId id="266" r:id="rId4"/>
    <p:sldId id="265" r:id="rId5"/>
    <p:sldId id="267" r:id="rId6"/>
    <p:sldId id="269" r:id="rId7"/>
    <p:sldId id="268" r:id="rId8"/>
    <p:sldId id="270" r:id="rId9"/>
    <p:sldId id="271" r:id="rId10"/>
    <p:sldId id="273" r:id="rId11"/>
    <p:sldId id="272" r:id="rId12"/>
    <p:sldId id="274" r:id="rId13"/>
    <p:sldId id="275" r:id="rId14"/>
    <p:sldId id="276" r:id="rId15"/>
    <p:sldId id="277" r:id="rId16"/>
    <p:sldId id="29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7" r:id="rId28"/>
    <p:sldId id="297" r:id="rId29"/>
    <p:sldId id="289" r:id="rId30"/>
    <p:sldId id="291" r:id="rId31"/>
    <p:sldId id="292" r:id="rId32"/>
    <p:sldId id="293" r:id="rId33"/>
    <p:sldId id="290" r:id="rId34"/>
    <p:sldId id="294" r:id="rId35"/>
    <p:sldId id="295" r:id="rId36"/>
    <p:sldId id="298" r:id="rId37"/>
    <p:sldId id="29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6" d="100"/>
          <a:sy n="156" d="100"/>
        </p:scale>
        <p:origin x="-80" y="2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 smtClean="0"/>
              <a:t>Klicka här för att ändra format på bakgrundstexten</a:t>
            </a:r>
            <a:endParaRPr lang="sv-SE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 smtClean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17-03-09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3.xm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8" name="Rak 7"/>
          <p:cNvCxnSpPr/>
          <p:nvPr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912A5B3-F70C-C041-8E9F-31DE6412BBEC}" type="datetime1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17-03-09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Rak 10"/>
          <p:cNvCxnSpPr/>
          <p:nvPr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20" Type="http://schemas.openxmlformats.org/officeDocument/2006/relationships/image" Target="../media/image35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9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40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4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4"/>
          </p:nvPr>
        </p:nvSpPr>
        <p:spPr>
          <a:xfrm>
            <a:off x="189191" y="1921549"/>
            <a:ext cx="7568247" cy="2177116"/>
          </a:xfrm>
        </p:spPr>
        <p:txBody>
          <a:bodyPr/>
          <a:lstStyle/>
          <a:p>
            <a:r>
              <a:rPr lang="en-US" sz="3600" dirty="0">
                <a:latin typeface="Gill Sans"/>
                <a:cs typeface="Gill Sans"/>
              </a:rPr>
              <a:t>Transcriptome and isoform reconstruction with short reads</a:t>
            </a:r>
            <a:br>
              <a:rPr lang="en-US" sz="3600" dirty="0">
                <a:latin typeface="Gill Sans"/>
                <a:cs typeface="Gill Sans"/>
              </a:rPr>
            </a:br>
            <a:endParaRPr lang="sv-SE" sz="3600" baseline="30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190" y="5628021"/>
            <a:ext cx="502543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Johan Reimegård</a:t>
            </a:r>
            <a:endParaRPr lang="en-US" sz="2400" dirty="0" smtClean="0">
              <a:latin typeface="Gill Sans"/>
              <a:cs typeface="Gill Sans"/>
            </a:endParaRPr>
          </a:p>
          <a:p>
            <a:r>
              <a:rPr lang="en-US" sz="2400" dirty="0" err="1" smtClean="0">
                <a:latin typeface="Gill Sans"/>
                <a:cs typeface="Gill Sans"/>
              </a:rPr>
              <a:t>SciLifeLab</a:t>
            </a:r>
            <a:r>
              <a:rPr lang="en-US" sz="2400" dirty="0" smtClean="0">
                <a:latin typeface="Gill Sans"/>
                <a:cs typeface="Gill Sans"/>
              </a:rPr>
              <a:t> </a:t>
            </a:r>
            <a:r>
              <a:rPr lang="en-US" sz="2400" dirty="0" err="1" smtClean="0">
                <a:latin typeface="Gill Sans"/>
                <a:cs typeface="Gill Sans"/>
              </a:rPr>
              <a:t>RNAseq</a:t>
            </a:r>
            <a:r>
              <a:rPr lang="en-US" sz="2400" dirty="0" smtClean="0">
                <a:latin typeface="Gill Sans"/>
                <a:cs typeface="Gill Sans"/>
              </a:rPr>
              <a:t> workshop </a:t>
            </a:r>
          </a:p>
          <a:p>
            <a:r>
              <a:rPr lang="en-US" sz="2400" dirty="0" smtClean="0">
                <a:latin typeface="Gill Sans"/>
                <a:cs typeface="Gill Sans"/>
              </a:rPr>
              <a:t>March 2017</a:t>
            </a:r>
            <a:endParaRPr lang="en-US" sz="2400" dirty="0">
              <a:latin typeface="Gill Sans"/>
              <a:cs typeface="Gill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98371" y="1018484"/>
            <a:ext cx="4343818" cy="5702991"/>
            <a:chOff x="2445081" y="1018484"/>
            <a:chExt cx="4343818" cy="5702991"/>
          </a:xfrm>
        </p:grpSpPr>
        <p:pic>
          <p:nvPicPr>
            <p:cNvPr id="6" name="Picture 5" descr="Screen Shot 2016-10-04 at 6.10.2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9428" y="1083940"/>
              <a:ext cx="4259471" cy="563753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893068" y="1018484"/>
              <a:ext cx="850146" cy="108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45081" y="1029453"/>
              <a:ext cx="850146" cy="108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7886" y="3176797"/>
            <a:ext cx="36904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ill Sans"/>
                <a:cs typeface="Gill Sans"/>
              </a:rPr>
              <a:t>Transcript assembly and quantification by RNA-Seq reveals </a:t>
            </a:r>
            <a:r>
              <a:rPr lang="en-US" sz="1400" b="1" dirty="0" err="1">
                <a:latin typeface="Gill Sans"/>
                <a:cs typeface="Gill Sans"/>
              </a:rPr>
              <a:t>unannotated</a:t>
            </a:r>
            <a:r>
              <a:rPr lang="en-US" sz="1400" b="1" dirty="0">
                <a:latin typeface="Gill Sans"/>
                <a:cs typeface="Gill Sans"/>
              </a:rPr>
              <a:t> transcripts and isoform switching during cell </a:t>
            </a:r>
            <a:r>
              <a:rPr lang="en-US" sz="1400" b="1" dirty="0" smtClean="0">
                <a:latin typeface="Gill Sans"/>
                <a:cs typeface="Gill Sans"/>
              </a:rPr>
              <a:t>differentiation. </a:t>
            </a:r>
            <a:r>
              <a:rPr lang="en-US" sz="1400" dirty="0" err="1" smtClean="0">
                <a:latin typeface="Gill Sans"/>
                <a:cs typeface="Gill Sans"/>
              </a:rPr>
              <a:t>Trapnell</a:t>
            </a:r>
            <a:r>
              <a:rPr lang="en-US" sz="1400" dirty="0" smtClean="0">
                <a:latin typeface="Gill Sans"/>
                <a:cs typeface="Gill Sans"/>
              </a:rPr>
              <a:t> C. et al. </a:t>
            </a:r>
            <a:r>
              <a:rPr lang="hu-HU" sz="1400" dirty="0"/>
              <a:t>Nature Biotechnology 28, 511–515 (2010)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7886" y="2174460"/>
            <a:ext cx="28325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Cufflinks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886" y="2677008"/>
            <a:ext cx="3774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From the “Tuxedo” protocol 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935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stringti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23" y="1149659"/>
            <a:ext cx="3453048" cy="5571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886" y="2174460"/>
            <a:ext cx="3511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The “new Tuxedo” protocol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886" y="3322973"/>
            <a:ext cx="3690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Transcript-level expression analysis of RNA-seq experiments with HISAT, </a:t>
            </a:r>
            <a:r>
              <a:rPr lang="en-US" sz="1400" b="1" dirty="0" err="1"/>
              <a:t>StringTie</a:t>
            </a:r>
            <a:r>
              <a:rPr lang="en-US" sz="1400" b="1" dirty="0"/>
              <a:t> and </a:t>
            </a:r>
            <a:r>
              <a:rPr lang="en-US" sz="1400" b="1" dirty="0" err="1" smtClean="0"/>
              <a:t>Ballgown</a:t>
            </a:r>
            <a:r>
              <a:rPr lang="en-US" sz="1400" dirty="0" smtClean="0"/>
              <a:t>. </a:t>
            </a:r>
            <a:r>
              <a:rPr lang="en-US" sz="1400" dirty="0" err="1" smtClean="0"/>
              <a:t>Pertea</a:t>
            </a:r>
            <a:r>
              <a:rPr lang="en-US" sz="1400" dirty="0" smtClean="0"/>
              <a:t> M. et al. Nature protocol </a:t>
            </a:r>
            <a:r>
              <a:rPr lang="is-IS" sz="1400" dirty="0"/>
              <a:t>11, 1650–1667 (2016</a:t>
            </a:r>
            <a:r>
              <a:rPr lang="is-IS" sz="1400" dirty="0" smtClean="0"/>
              <a:t>)</a:t>
            </a:r>
            <a:r>
              <a:rPr lang="en-US" sz="1400" b="1" dirty="0" smtClean="0">
                <a:latin typeface="Gill Sans"/>
                <a:cs typeface="Gill Sans"/>
              </a:rPr>
              <a:t> 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8224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5" name="Picture 4" descr="Screen Shot 2016-10-04 at 6.37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02" y="1772463"/>
            <a:ext cx="5461161" cy="42392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887" y="3176797"/>
            <a:ext cx="33557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StringTie</a:t>
            </a:r>
            <a:r>
              <a:rPr lang="en-US" sz="1400" b="1" dirty="0"/>
              <a:t> enables improved reconstruction of a transcriptome from RNA-seq </a:t>
            </a:r>
            <a:r>
              <a:rPr lang="en-US" sz="1400" b="1" dirty="0" smtClean="0"/>
              <a:t>reads</a:t>
            </a:r>
            <a:r>
              <a:rPr lang="en-US" sz="1400" b="1" dirty="0" smtClean="0">
                <a:latin typeface="Gill Sans"/>
                <a:cs typeface="Gill Sans"/>
              </a:rPr>
              <a:t>. </a:t>
            </a:r>
            <a:r>
              <a:rPr lang="en-US" sz="1400" dirty="0" err="1" smtClean="0">
                <a:latin typeface="Gill Sans"/>
                <a:cs typeface="Gill Sans"/>
              </a:rPr>
              <a:t>Pertea</a:t>
            </a:r>
            <a:r>
              <a:rPr lang="en-US" sz="1400" dirty="0" smtClean="0">
                <a:latin typeface="Gill Sans"/>
                <a:cs typeface="Gill Sans"/>
              </a:rPr>
              <a:t> M.. et al. </a:t>
            </a:r>
            <a:r>
              <a:rPr lang="hu-HU" sz="1400" dirty="0"/>
              <a:t>Nature Biotechnology </a:t>
            </a:r>
            <a:r>
              <a:rPr lang="is-IS" sz="1400" dirty="0"/>
              <a:t>33, 290–295 (2015)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886" y="2174460"/>
            <a:ext cx="28325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Gill Sans"/>
                <a:cs typeface="Gill Sans"/>
              </a:rPr>
              <a:t>StringTie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886" y="2677008"/>
            <a:ext cx="377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From the “new Tuxedo” protocol </a:t>
            </a:r>
            <a:endParaRPr lang="en-US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3454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886" y="986780"/>
            <a:ext cx="283251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Gill Sans"/>
                <a:cs typeface="Gill Sans"/>
              </a:rPr>
              <a:t>StringTie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2" name="Picture 1" descr="nbt.3122-F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5" y="2293227"/>
            <a:ext cx="7190935" cy="31886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285" y="1580619"/>
            <a:ext cx="74741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Gill Sans"/>
                <a:cs typeface="Gill Sans"/>
              </a:rPr>
              <a:t>Fig.3</a:t>
            </a:r>
            <a:r>
              <a:rPr lang="en-US" sz="1600" dirty="0" smtClean="0">
                <a:latin typeface="Gill Sans"/>
                <a:cs typeface="Gill Sans"/>
              </a:rPr>
              <a:t>: </a:t>
            </a:r>
            <a:r>
              <a:rPr lang="en-US" sz="1600" dirty="0">
                <a:latin typeface="Gill Sans"/>
                <a:cs typeface="Gill Sans"/>
              </a:rPr>
              <a:t>Accuracy of transcript assemblers at assembling known genes, measured on real data sets from four different </a:t>
            </a:r>
            <a:r>
              <a:rPr lang="en-US" sz="1600" dirty="0" smtClean="0">
                <a:latin typeface="Gill Sans"/>
                <a:cs typeface="Gill Sans"/>
              </a:rPr>
              <a:t>tissues (</a:t>
            </a:r>
            <a:r>
              <a:rPr lang="en-US" sz="1600" dirty="0" err="1">
                <a:latin typeface="Gill Sans"/>
                <a:cs typeface="Gill Sans"/>
              </a:rPr>
              <a:t>RefSeq</a:t>
            </a:r>
            <a:r>
              <a:rPr lang="en-US" sz="1600" dirty="0">
                <a:latin typeface="Gill Sans"/>
                <a:cs typeface="Gill Sans"/>
              </a:rPr>
              <a:t>, UCSC or </a:t>
            </a:r>
            <a:r>
              <a:rPr lang="en-US" sz="1600" dirty="0" err="1">
                <a:latin typeface="Gill Sans"/>
                <a:cs typeface="Gill Sans"/>
              </a:rPr>
              <a:t>Ensembl</a:t>
            </a:r>
            <a:r>
              <a:rPr lang="en-US" sz="1600" dirty="0">
                <a:latin typeface="Gill Sans"/>
                <a:cs typeface="Gill Sans"/>
              </a:rPr>
              <a:t> human gene </a:t>
            </a:r>
            <a:r>
              <a:rPr lang="en-US" sz="1600" dirty="0" smtClean="0">
                <a:latin typeface="Gill Sans"/>
                <a:cs typeface="Gill Sans"/>
              </a:rPr>
              <a:t>databases)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286" y="5591464"/>
            <a:ext cx="729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Gill Sans"/>
                <a:cs typeface="Gill Sans"/>
              </a:rPr>
              <a:t>Sensitivity</a:t>
            </a:r>
            <a:r>
              <a:rPr lang="en-US" sz="1600" dirty="0">
                <a:latin typeface="Gill Sans"/>
                <a:cs typeface="Gill Sans"/>
              </a:rPr>
              <a:t> (genes): % of genes for which a program got at least one isoform correct</a:t>
            </a:r>
          </a:p>
          <a:p>
            <a:r>
              <a:rPr lang="en-US" sz="1600" u="sng" dirty="0">
                <a:latin typeface="Gill Sans"/>
                <a:cs typeface="Gill Sans"/>
              </a:rPr>
              <a:t>Sensitivity</a:t>
            </a:r>
            <a:r>
              <a:rPr lang="en-US" sz="1600" dirty="0">
                <a:latin typeface="Gill Sans"/>
                <a:cs typeface="Gill Sans"/>
              </a:rPr>
              <a:t> (transcripts): % of known transcripts that were correctly assembled</a:t>
            </a:r>
          </a:p>
          <a:p>
            <a:r>
              <a:rPr lang="en-US" sz="1600" u="sng" dirty="0">
                <a:latin typeface="Gill Sans"/>
                <a:cs typeface="Gill Sans"/>
              </a:rPr>
              <a:t>Precision</a:t>
            </a:r>
            <a:r>
              <a:rPr lang="en-US" sz="1600" dirty="0">
                <a:latin typeface="Gill Sans"/>
                <a:cs typeface="Gill Sans"/>
              </a:rPr>
              <a:t>: % of all predicted genes/transcripts that match an annotated gene/transcript</a:t>
            </a:r>
          </a:p>
        </p:txBody>
      </p:sp>
    </p:spTree>
    <p:extLst>
      <p:ext uri="{BB962C8B-B14F-4D97-AF65-F5344CB8AC3E}">
        <p14:creationId xmlns:p14="http://schemas.microsoft.com/office/powerpoint/2010/main" val="217213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886" y="986780"/>
            <a:ext cx="390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Take-home message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7886" y="2108606"/>
            <a:ext cx="8326718" cy="221442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>
                <a:latin typeface="Gill Sans"/>
                <a:cs typeface="Gill Sans"/>
              </a:rPr>
              <a:t>Need a very good reference (genome most of the time)</a:t>
            </a:r>
          </a:p>
          <a:p>
            <a:r>
              <a:rPr lang="en-US" sz="2600" dirty="0" smtClean="0">
                <a:latin typeface="Gill Sans"/>
                <a:cs typeface="Gill Sans"/>
              </a:rPr>
              <a:t>Can use existing annotation (GTF/GFF file)</a:t>
            </a:r>
          </a:p>
          <a:p>
            <a:r>
              <a:rPr lang="en-US" sz="2600" dirty="0" smtClean="0">
                <a:latin typeface="Gill Sans"/>
                <a:cs typeface="Gill Sans"/>
              </a:rPr>
              <a:t>Can detect novel transcripts</a:t>
            </a:r>
          </a:p>
        </p:txBody>
      </p:sp>
      <p:pic>
        <p:nvPicPr>
          <p:cNvPr id="11" name="Picture 10" descr="DOG-IN-SUITCA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13" y="3830309"/>
            <a:ext cx="4098740" cy="27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7" name="Picture 6" descr="Screen Shot 2016-10-05 at 2.0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" y="1169278"/>
            <a:ext cx="3767725" cy="539075"/>
          </a:xfrm>
          <a:prstGeom prst="rect">
            <a:avLst/>
          </a:prstGeom>
        </p:spPr>
      </p:pic>
      <p:pic>
        <p:nvPicPr>
          <p:cNvPr id="8" name="Picture 7" descr="Screen Shot 2016-10-05 at 2.02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7" y="1708353"/>
            <a:ext cx="3922254" cy="588004"/>
          </a:xfrm>
          <a:prstGeom prst="rect">
            <a:avLst/>
          </a:prstGeom>
        </p:spPr>
      </p:pic>
      <p:pic>
        <p:nvPicPr>
          <p:cNvPr id="9" name="Picture 8" descr="Screen Shot 2016-10-05 at 2.03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97" y="2428163"/>
            <a:ext cx="3241162" cy="905000"/>
          </a:xfrm>
          <a:prstGeom prst="rect">
            <a:avLst/>
          </a:prstGeom>
        </p:spPr>
      </p:pic>
      <p:pic>
        <p:nvPicPr>
          <p:cNvPr id="10" name="Picture 9" descr="Screen Shot 2016-10-05 at 2.04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" y="3333163"/>
            <a:ext cx="2963213" cy="832798"/>
          </a:xfrm>
          <a:prstGeom prst="rect">
            <a:avLst/>
          </a:prstGeom>
        </p:spPr>
      </p:pic>
      <p:pic>
        <p:nvPicPr>
          <p:cNvPr id="11" name="Picture 10" descr="Screen Shot 2016-10-05 at 2.05.2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7" y="4165961"/>
            <a:ext cx="3600036" cy="586840"/>
          </a:xfrm>
          <a:prstGeom prst="rect">
            <a:avLst/>
          </a:prstGeom>
        </p:spPr>
      </p:pic>
      <p:pic>
        <p:nvPicPr>
          <p:cNvPr id="12" name="Picture 11" descr="Screen Shot 2016-10-05 at 2.05.4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05" y="1048569"/>
            <a:ext cx="3673133" cy="869438"/>
          </a:xfrm>
          <a:prstGeom prst="rect">
            <a:avLst/>
          </a:prstGeom>
        </p:spPr>
      </p:pic>
      <p:pic>
        <p:nvPicPr>
          <p:cNvPr id="13" name="Picture 12" descr="Screen Shot 2016-10-05 at 2.06.03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641" y="1918007"/>
            <a:ext cx="4150105" cy="391173"/>
          </a:xfrm>
          <a:prstGeom prst="rect">
            <a:avLst/>
          </a:prstGeom>
        </p:spPr>
      </p:pic>
      <p:pic>
        <p:nvPicPr>
          <p:cNvPr id="14" name="Picture 13" descr="Screen Shot 2016-10-05 at 2.06.2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66" y="2309395"/>
            <a:ext cx="4054711" cy="537087"/>
          </a:xfrm>
          <a:prstGeom prst="rect">
            <a:avLst/>
          </a:prstGeom>
        </p:spPr>
      </p:pic>
      <p:pic>
        <p:nvPicPr>
          <p:cNvPr id="15" name="Picture 14" descr="Screen Shot 2016-10-05 at 2.06.5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33" y="2847460"/>
            <a:ext cx="4616677" cy="542676"/>
          </a:xfrm>
          <a:prstGeom prst="rect">
            <a:avLst/>
          </a:prstGeom>
        </p:spPr>
      </p:pic>
      <p:pic>
        <p:nvPicPr>
          <p:cNvPr id="16" name="Picture 15" descr="Screen Shot 2016-10-05 at 2.07.19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85" y="3399272"/>
            <a:ext cx="4184948" cy="452577"/>
          </a:xfrm>
          <a:prstGeom prst="rect">
            <a:avLst/>
          </a:prstGeom>
        </p:spPr>
      </p:pic>
      <p:pic>
        <p:nvPicPr>
          <p:cNvPr id="17" name="Picture 16" descr="Screen Shot 2016-10-05 at 2.07.41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59" y="3879257"/>
            <a:ext cx="4248166" cy="592492"/>
          </a:xfrm>
          <a:prstGeom prst="rect">
            <a:avLst/>
          </a:prstGeom>
        </p:spPr>
      </p:pic>
      <p:pic>
        <p:nvPicPr>
          <p:cNvPr id="18" name="Picture 17" descr="Screen Shot 2016-10-05 at 2.08.02 P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34" y="4508007"/>
            <a:ext cx="4419276" cy="430692"/>
          </a:xfrm>
          <a:prstGeom prst="rect">
            <a:avLst/>
          </a:prstGeom>
        </p:spPr>
      </p:pic>
      <p:pic>
        <p:nvPicPr>
          <p:cNvPr id="20" name="Picture 19" descr="Screen Shot 2016-10-05 at 2.08.45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551" y="5855378"/>
            <a:ext cx="3974659" cy="522841"/>
          </a:xfrm>
          <a:prstGeom prst="rect">
            <a:avLst/>
          </a:prstGeom>
        </p:spPr>
      </p:pic>
      <p:pic>
        <p:nvPicPr>
          <p:cNvPr id="21" name="Picture 20" descr="Screen Shot 2016-10-05 at 2.09.16 P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34" y="6370102"/>
            <a:ext cx="3926941" cy="446542"/>
          </a:xfrm>
          <a:prstGeom prst="rect">
            <a:avLst/>
          </a:prstGeom>
        </p:spPr>
      </p:pic>
      <p:pic>
        <p:nvPicPr>
          <p:cNvPr id="22" name="Picture 21" descr="Screen Shot 2016-10-05 at 2.23.18 P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6" y="4782860"/>
            <a:ext cx="4257124" cy="476126"/>
          </a:xfrm>
          <a:prstGeom prst="rect">
            <a:avLst/>
          </a:prstGeom>
        </p:spPr>
      </p:pic>
      <p:pic>
        <p:nvPicPr>
          <p:cNvPr id="19" name="Picture 18" descr="Screen Shot 2016-10-05 at 2.08.23 P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66" y="5020923"/>
            <a:ext cx="4532142" cy="825319"/>
          </a:xfrm>
          <a:prstGeom prst="rect">
            <a:avLst/>
          </a:prstGeom>
        </p:spPr>
      </p:pic>
      <p:pic>
        <p:nvPicPr>
          <p:cNvPr id="23" name="Picture 22" descr="Screen Shot 2016-10-05 at 2.23.47 PM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6" y="5230128"/>
            <a:ext cx="3644469" cy="616114"/>
          </a:xfrm>
          <a:prstGeom prst="rect">
            <a:avLst/>
          </a:prstGeom>
        </p:spPr>
      </p:pic>
      <p:pic>
        <p:nvPicPr>
          <p:cNvPr id="24" name="Picture 23" descr="Screen Shot 2016-10-05 at 2.24.05 PM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97" y="5937606"/>
            <a:ext cx="3865013" cy="349410"/>
          </a:xfrm>
          <a:prstGeom prst="rect">
            <a:avLst/>
          </a:prstGeom>
        </p:spPr>
      </p:pic>
      <p:pic>
        <p:nvPicPr>
          <p:cNvPr id="25" name="Picture 24" descr="Screen Shot 2016-10-05 at 2.27.12 PM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1" y="6356350"/>
            <a:ext cx="3746648" cy="4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3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7885" y="1164711"/>
            <a:ext cx="8543861" cy="495229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Most used programs (latest release date):</a:t>
            </a:r>
          </a:p>
          <a:p>
            <a:pPr lvl="1"/>
            <a:r>
              <a:rPr lang="en-US" sz="2400" dirty="0" err="1" smtClean="0">
                <a:latin typeface="Gill Sans"/>
                <a:cs typeface="Gill Sans"/>
              </a:rPr>
              <a:t>SOAPdenovo</a:t>
            </a:r>
            <a:r>
              <a:rPr lang="en-US" sz="2400" dirty="0" smtClean="0">
                <a:latin typeface="Gill Sans"/>
                <a:cs typeface="Gill Sans"/>
              </a:rPr>
              <a:t>-Trans (July 2013)</a:t>
            </a:r>
          </a:p>
          <a:p>
            <a:pPr lvl="1"/>
            <a:r>
              <a:rPr lang="en-US" sz="2400" dirty="0" smtClean="0">
                <a:latin typeface="Gill Sans"/>
                <a:cs typeface="Gill Sans"/>
              </a:rPr>
              <a:t>Trans-</a:t>
            </a:r>
            <a:r>
              <a:rPr lang="en-US" sz="2400" dirty="0" err="1" smtClean="0">
                <a:latin typeface="Gill Sans"/>
                <a:cs typeface="Gill Sans"/>
              </a:rPr>
              <a:t>ABySS</a:t>
            </a:r>
            <a:r>
              <a:rPr lang="en-US" sz="2400" dirty="0" smtClean="0">
                <a:latin typeface="Gill Sans"/>
                <a:cs typeface="Gill Sans"/>
              </a:rPr>
              <a:t> (August 2016)</a:t>
            </a:r>
          </a:p>
          <a:p>
            <a:pPr lvl="1"/>
            <a:r>
              <a:rPr lang="en-US" sz="2400" dirty="0" err="1" smtClean="0">
                <a:latin typeface="Gill Sans"/>
                <a:cs typeface="Gill Sans"/>
              </a:rPr>
              <a:t>Velvet+Oases</a:t>
            </a:r>
            <a:r>
              <a:rPr lang="en-US" sz="2400" dirty="0" smtClean="0">
                <a:latin typeface="Gill Sans"/>
                <a:cs typeface="Gill Sans"/>
              </a:rPr>
              <a:t> </a:t>
            </a:r>
            <a:r>
              <a:rPr lang="en-US" sz="2400" dirty="0">
                <a:latin typeface="Gill Sans"/>
                <a:cs typeface="Gill Sans"/>
              </a:rPr>
              <a:t>(</a:t>
            </a:r>
            <a:r>
              <a:rPr lang="en-US" sz="2400" dirty="0" smtClean="0">
                <a:latin typeface="Gill Sans"/>
                <a:cs typeface="Gill Sans"/>
              </a:rPr>
              <a:t>March </a:t>
            </a:r>
            <a:r>
              <a:rPr lang="en-US" sz="2400" dirty="0">
                <a:latin typeface="Gill Sans"/>
                <a:cs typeface="Gill Sans"/>
              </a:rPr>
              <a:t>2015)</a:t>
            </a:r>
          </a:p>
          <a:p>
            <a:pPr lvl="1"/>
            <a:r>
              <a:rPr lang="en-US" sz="2400" dirty="0" smtClean="0">
                <a:latin typeface="Gill Sans"/>
                <a:cs typeface="Gill Sans"/>
              </a:rPr>
              <a:t>Trinity (March 2016)</a:t>
            </a:r>
          </a:p>
          <a:p>
            <a:r>
              <a:rPr lang="en-US" sz="2400" dirty="0" smtClean="0">
                <a:latin typeface="Gill Sans"/>
                <a:cs typeface="Gill Sans"/>
              </a:rPr>
              <a:t>Originally </a:t>
            </a:r>
            <a:r>
              <a:rPr lang="en-US" sz="2400" dirty="0" err="1" smtClean="0">
                <a:latin typeface="Gill Sans"/>
                <a:cs typeface="Gill Sans"/>
              </a:rPr>
              <a:t>SOAPdenovo</a:t>
            </a:r>
            <a:r>
              <a:rPr lang="en-US" sz="2400" dirty="0" smtClean="0">
                <a:latin typeface="Gill Sans"/>
                <a:cs typeface="Gill Sans"/>
              </a:rPr>
              <a:t>,  </a:t>
            </a:r>
            <a:r>
              <a:rPr lang="en-US" sz="2400" dirty="0" err="1" smtClean="0">
                <a:latin typeface="Gill Sans"/>
                <a:cs typeface="Gill Sans"/>
              </a:rPr>
              <a:t>ABySS</a:t>
            </a:r>
            <a:r>
              <a:rPr lang="en-US" sz="2400" dirty="0" smtClean="0">
                <a:latin typeface="Gill Sans"/>
                <a:cs typeface="Gill Sans"/>
              </a:rPr>
              <a:t> and Velvet for de novo genome assembly</a:t>
            </a:r>
          </a:p>
          <a:p>
            <a:r>
              <a:rPr lang="en-US" sz="2400" dirty="0" smtClean="0">
                <a:latin typeface="Gill Sans"/>
                <a:cs typeface="Gill Sans"/>
              </a:rPr>
              <a:t>“</a:t>
            </a:r>
            <a:r>
              <a:rPr lang="en-US" sz="2400" dirty="0" err="1">
                <a:latin typeface="Gill Sans"/>
                <a:cs typeface="Gill Sans"/>
              </a:rPr>
              <a:t>SOAPdenovo</a:t>
            </a:r>
            <a:r>
              <a:rPr lang="en-US" sz="2400" dirty="0">
                <a:latin typeface="Gill Sans"/>
                <a:cs typeface="Gill Sans"/>
              </a:rPr>
              <a:t>-Trans incorporates the error-removal model from Trinity and the robust heuristic graph traversal method from Oases</a:t>
            </a:r>
            <a:r>
              <a:rPr lang="en-US" sz="2400" dirty="0" smtClean="0">
                <a:latin typeface="Gill Sans"/>
                <a:cs typeface="Gill Sans"/>
              </a:rPr>
              <a:t>.”</a:t>
            </a:r>
          </a:p>
          <a:p>
            <a:r>
              <a:rPr lang="en-US" sz="2400" dirty="0" smtClean="0">
                <a:latin typeface="Gill Sans"/>
                <a:cs typeface="Gill Sans"/>
              </a:rPr>
              <a:t>All based on </a:t>
            </a:r>
            <a:r>
              <a:rPr lang="en-US" sz="2400" dirty="0">
                <a:latin typeface="Gill Sans"/>
                <a:cs typeface="Gill Sans"/>
              </a:rPr>
              <a:t>de Bruijn graph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6" name="Picture 5" descr="TrinityComposite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33" y="5292922"/>
            <a:ext cx="1763939" cy="11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2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886" y="906961"/>
            <a:ext cx="449825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The de Bruijn graph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035" y="1946048"/>
            <a:ext cx="783967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Gill Sans"/>
                <a:cs typeface="Gill Sans"/>
              </a:rPr>
              <a:t>CTTGGAACAATATGA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ATTGGCAAT</a:t>
            </a:r>
            <a:r>
              <a:rPr lang="en-US" sz="2400" dirty="0" smtClean="0">
                <a:solidFill>
                  <a:prstClr val="black"/>
                </a:solidFill>
                <a:latin typeface="Gill Sans"/>
                <a:cs typeface="Gill Sans"/>
              </a:rPr>
              <a:t>                  			 					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ATTGGCAAT</a:t>
            </a:r>
            <a:r>
              <a:rPr lang="en-US" sz="2400" dirty="0" smtClean="0">
                <a:solidFill>
                  <a:prstClr val="black"/>
                </a:solidFill>
                <a:latin typeface="Gill Sans"/>
                <a:cs typeface="Gill Sans"/>
              </a:rPr>
              <a:t>TGACTTTTG</a:t>
            </a:r>
            <a:r>
              <a:rPr lang="en-US" sz="2400" dirty="0" smtClean="0">
                <a:solidFill>
                  <a:srgbClr val="008000"/>
                </a:solidFill>
                <a:latin typeface="Gill Sans"/>
                <a:cs typeface="Gill Sans"/>
              </a:rPr>
              <a:t>CCGTAAT</a:t>
            </a:r>
          </a:p>
          <a:p>
            <a:r>
              <a:rPr lang="en-US" sz="2400" dirty="0" smtClean="0">
                <a:solidFill>
                  <a:srgbClr val="008000"/>
                </a:solidFill>
                <a:latin typeface="Gill Sans"/>
                <a:cs typeface="Gill Sans"/>
              </a:rPr>
              <a:t>CCGTAAT</a:t>
            </a:r>
            <a:r>
              <a:rPr lang="en-US" sz="2400" dirty="0" smtClean="0">
                <a:solidFill>
                  <a:prstClr val="black"/>
                </a:solidFill>
                <a:latin typeface="Gill Sans"/>
                <a:cs typeface="Gill Sans"/>
              </a:rPr>
              <a:t>CCGGCATATCTGGATA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7886" y="3700200"/>
            <a:ext cx="330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Gill Sans"/>
                <a:cs typeface="Gill Sans"/>
              </a:rPr>
              <a:t>Kmers</a:t>
            </a:r>
            <a:r>
              <a:rPr lang="en-US" sz="2800" dirty="0" smtClean="0">
                <a:latin typeface="Gill Sans"/>
                <a:cs typeface="Gill Sans"/>
              </a:rPr>
              <a:t> (k = 7)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2034" y="4257531"/>
            <a:ext cx="2530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CTTGGAA</a:t>
            </a: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TTGGAAC</a:t>
            </a: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TGGAACA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GGAACAA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GAACAAT</a:t>
            </a: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</a:t>
            </a:r>
            <a:r>
              <a:rPr lang="is-IS" sz="1600" dirty="0" smtClean="0">
                <a:solidFill>
                  <a:prstClr val="black"/>
                </a:solidFill>
                <a:latin typeface="Gill Sans"/>
                <a:cs typeface="Gill Sans"/>
              </a:rPr>
              <a:t>…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   ATTGGCA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     TTGGCAA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       TGGCAAT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481253" y="4424412"/>
            <a:ext cx="2859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ATTGGCA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TTGGCAA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TGGCAAT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GGCAAT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T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GCAAT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TG</a:t>
            </a:r>
            <a:endParaRPr lang="en-US" sz="1600" dirty="0" smtClean="0">
              <a:solidFill>
                <a:srgbClr val="FF0000"/>
              </a:solidFill>
              <a:latin typeface="Gill Sans"/>
              <a:cs typeface="Gill Sans"/>
            </a:endParaRPr>
          </a:p>
          <a:p>
            <a:r>
              <a:rPr lang="is-IS" sz="1600" dirty="0" smtClean="0">
                <a:latin typeface="Gill Sans"/>
                <a:cs typeface="Gill Sans"/>
              </a:rPr>
              <a:t>           …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  G</a:t>
            </a:r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CCGTAA</a:t>
            </a:r>
            <a:endParaRPr lang="is-IS" sz="1600" dirty="0" smtClean="0">
              <a:latin typeface="Gill Sans"/>
              <a:cs typeface="Gill Sans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             CCGTAAT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3257" y="4622971"/>
            <a:ext cx="2613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CCGTAAT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CGTAAT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</a:t>
            </a:r>
            <a:endParaRPr lang="en-US" sz="1600" dirty="0" smtClean="0">
              <a:solidFill>
                <a:srgbClr val="008000"/>
              </a:solidFill>
              <a:latin typeface="Gill Sans"/>
              <a:cs typeface="Gill Sans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   GTAAT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CC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      TAAT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CCG</a:t>
            </a:r>
          </a:p>
          <a:p>
            <a:r>
              <a:rPr lang="is-I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…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 TCTGGAT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   CTGGATA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066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886" y="1653764"/>
            <a:ext cx="25309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CTTGGAA</a:t>
            </a: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TTGGAAC</a:t>
            </a: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TGGAACA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GGAACAA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GAACAAT</a:t>
            </a: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</a:t>
            </a:r>
            <a:r>
              <a:rPr lang="is-IS" sz="1600" dirty="0" smtClean="0">
                <a:solidFill>
                  <a:prstClr val="black"/>
                </a:solidFill>
                <a:latin typeface="Gill Sans"/>
                <a:cs typeface="Gill Sans"/>
              </a:rPr>
              <a:t>…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   ATTGGCA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     TTGGCAA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       TGGCAAT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06868" y="3986604"/>
            <a:ext cx="2859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ATTGGCA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TTGGCAA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TGGCAAT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GGCAAT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T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GCAAT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TG</a:t>
            </a:r>
            <a:endParaRPr lang="en-US" sz="1600" dirty="0" smtClean="0">
              <a:solidFill>
                <a:srgbClr val="FF0000"/>
              </a:solidFill>
              <a:latin typeface="Gill Sans"/>
              <a:cs typeface="Gill Sans"/>
            </a:endParaRPr>
          </a:p>
          <a:p>
            <a:r>
              <a:rPr lang="is-IS" sz="1600" dirty="0" smtClean="0">
                <a:latin typeface="Gill Sans"/>
                <a:cs typeface="Gill Sans"/>
              </a:rPr>
              <a:t>           …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  G</a:t>
            </a:r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CCGTAA</a:t>
            </a:r>
            <a:endParaRPr lang="is-IS" sz="1600" dirty="0" smtClean="0">
              <a:latin typeface="Gill Sans"/>
              <a:cs typeface="Gill Sans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             CCGTAAT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38601" y="4686809"/>
            <a:ext cx="2613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CCGTAAT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CGTAAT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</a:t>
            </a:r>
            <a:endParaRPr lang="en-US" sz="1600" dirty="0" smtClean="0">
              <a:solidFill>
                <a:srgbClr val="008000"/>
              </a:solidFill>
              <a:latin typeface="Gill Sans"/>
              <a:cs typeface="Gill Sans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   GTAAT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CC</a:t>
            </a:r>
          </a:p>
          <a:p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      TAAT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CCG</a:t>
            </a:r>
          </a:p>
          <a:p>
            <a:r>
              <a:rPr lang="is-I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…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 TCTGGAT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   CTGGATA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143416" y="4032284"/>
            <a:ext cx="1297475" cy="74004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67980" y="3156180"/>
            <a:ext cx="1297475" cy="7785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275149" y="4763195"/>
            <a:ext cx="1023360" cy="237253"/>
          </a:xfrm>
          <a:prstGeom prst="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4884" y="5735724"/>
            <a:ext cx="1023360" cy="297962"/>
          </a:xfrm>
          <a:prstGeom prst="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04871" y="1414723"/>
            <a:ext cx="4022629" cy="5016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CTTGGAA</a:t>
            </a: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TTGGAAC</a:t>
            </a: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TGGAACA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GGAACAA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GAACAAT</a:t>
            </a: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</a:t>
            </a:r>
            <a:r>
              <a:rPr lang="is-IS" sz="1600" dirty="0" smtClean="0">
                <a:solidFill>
                  <a:prstClr val="black"/>
                </a:solidFill>
                <a:latin typeface="Gill Sans"/>
                <a:cs typeface="Gill Sans"/>
              </a:rPr>
              <a:t>…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   ATTGGCA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     TTGGCAA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       TGGCAAT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         GGCAAT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T</a:t>
            </a:r>
            <a:endParaRPr lang="en-US" sz="1600" dirty="0">
              <a:solidFill>
                <a:prstClr val="black"/>
              </a:solidFill>
              <a:latin typeface="Gill Sans"/>
              <a:cs typeface="Gill Sans"/>
            </a:endParaRPr>
          </a:p>
          <a:p>
            <a:r>
              <a:rPr lang="en-US" sz="1600" dirty="0">
                <a:solidFill>
                  <a:srgbClr val="FF0000"/>
                </a:solidFill>
                <a:latin typeface="Gill Sans"/>
                <a:cs typeface="Gill Sans"/>
              </a:rPr>
              <a:t>          </a:t>
            </a:r>
            <a:r>
              <a:rPr lang="en-US" sz="1600" dirty="0" smtClean="0">
                <a:solidFill>
                  <a:srgbClr val="FF0000"/>
                </a:solidFill>
                <a:latin typeface="Gill Sans"/>
                <a:cs typeface="Gill Sans"/>
              </a:rPr>
              <a:t>            GCAAT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TG</a:t>
            </a:r>
            <a:endParaRPr lang="en-US" sz="1600" dirty="0">
              <a:solidFill>
                <a:srgbClr val="FF0000"/>
              </a:solidFill>
              <a:latin typeface="Gill Sans"/>
              <a:cs typeface="Gill Sans"/>
            </a:endParaRPr>
          </a:p>
          <a:p>
            <a:r>
              <a:rPr lang="is-IS" sz="1600" dirty="0">
                <a:latin typeface="Gill Sans"/>
                <a:cs typeface="Gill Sans"/>
              </a:rPr>
              <a:t>           </a:t>
            </a:r>
            <a:r>
              <a:rPr lang="is-IS" sz="1600" dirty="0" smtClean="0">
                <a:latin typeface="Gill Sans"/>
                <a:cs typeface="Gill Sans"/>
              </a:rPr>
              <a:t>            …</a:t>
            </a:r>
            <a:endParaRPr lang="is-IS" sz="1600" dirty="0">
              <a:latin typeface="Gill Sans"/>
              <a:cs typeface="Gill Sans"/>
            </a:endParaRP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          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   G</a:t>
            </a:r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CCGTAA</a:t>
            </a:r>
            <a:endParaRPr lang="is-IS" sz="1600" dirty="0">
              <a:latin typeface="Gill Sans"/>
              <a:cs typeface="Gill Sans"/>
            </a:endParaRPr>
          </a:p>
          <a:p>
            <a:r>
              <a:rPr lang="en-US" sz="1600" dirty="0">
                <a:solidFill>
                  <a:srgbClr val="008000"/>
                </a:solidFill>
                <a:latin typeface="Gill Sans"/>
                <a:cs typeface="Gill Sans"/>
              </a:rPr>
              <a:t>               </a:t>
            </a:r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           CCGTAAT</a:t>
            </a:r>
            <a:endParaRPr lang="en-US" sz="1600" dirty="0">
              <a:latin typeface="Gill Sans"/>
              <a:cs typeface="Gill Sans"/>
            </a:endParaRPr>
          </a:p>
          <a:p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                             CGTAAT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</a:t>
            </a:r>
            <a:endParaRPr lang="en-US" sz="1600" dirty="0">
              <a:solidFill>
                <a:srgbClr val="008000"/>
              </a:solidFill>
              <a:latin typeface="Gill Sans"/>
              <a:cs typeface="Gill Sans"/>
            </a:endParaRPr>
          </a:p>
          <a:p>
            <a:r>
              <a:rPr lang="en-US" sz="1600" dirty="0">
                <a:solidFill>
                  <a:srgbClr val="008000"/>
                </a:solidFill>
                <a:latin typeface="Gill Sans"/>
                <a:cs typeface="Gill Sans"/>
              </a:rPr>
              <a:t>     </a:t>
            </a:r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                           GTAAT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CC</a:t>
            </a:r>
            <a:endParaRPr lang="en-US" sz="1600" dirty="0">
              <a:solidFill>
                <a:prstClr val="black"/>
              </a:solidFill>
              <a:latin typeface="Gill Sans"/>
              <a:cs typeface="Gill Sans"/>
            </a:endParaRPr>
          </a:p>
          <a:p>
            <a:r>
              <a:rPr lang="en-US" sz="1600" dirty="0">
                <a:solidFill>
                  <a:srgbClr val="008000"/>
                </a:solidFill>
                <a:latin typeface="Gill Sans"/>
                <a:cs typeface="Gill Sans"/>
              </a:rPr>
              <a:t>        </a:t>
            </a:r>
            <a:r>
              <a:rPr lang="en-US" sz="1600" dirty="0" smtClean="0">
                <a:solidFill>
                  <a:srgbClr val="008000"/>
                </a:solidFill>
                <a:latin typeface="Gill Sans"/>
                <a:cs typeface="Gill Sans"/>
              </a:rPr>
              <a:t>                             TAAT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CCG</a:t>
            </a:r>
            <a:endParaRPr lang="en-US" sz="1600" dirty="0">
              <a:solidFill>
                <a:prstClr val="black"/>
              </a:solidFill>
              <a:latin typeface="Gill Sans"/>
              <a:cs typeface="Gill Sans"/>
            </a:endParaRPr>
          </a:p>
          <a:p>
            <a:r>
              <a:rPr lang="is-IS" sz="1600" dirty="0">
                <a:solidFill>
                  <a:prstClr val="black"/>
                </a:solidFill>
                <a:latin typeface="Gill Sans"/>
                <a:cs typeface="Gill Sans"/>
              </a:rPr>
              <a:t>        </a:t>
            </a:r>
            <a:r>
              <a:rPr lang="is-I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                    …</a:t>
            </a:r>
            <a:endParaRPr lang="is-IS" sz="1600" dirty="0">
              <a:solidFill>
                <a:prstClr val="black"/>
              </a:solidFill>
              <a:latin typeface="Gill Sans"/>
              <a:cs typeface="Gill Sans"/>
            </a:endParaRP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        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                    </a:t>
            </a:r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TCTGGAT</a:t>
            </a:r>
          </a:p>
          <a:p>
            <a:r>
              <a:rPr lang="en-US" sz="1600" dirty="0">
                <a:solidFill>
                  <a:prstClr val="black"/>
                </a:solidFill>
                <a:latin typeface="Gill Sans"/>
                <a:cs typeface="Gill Sans"/>
              </a:rPr>
              <a:t>             </a:t>
            </a:r>
            <a:r>
              <a:rPr lang="en-US" sz="1600" dirty="0" smtClean="0">
                <a:solidFill>
                  <a:prstClr val="black"/>
                </a:solidFill>
                <a:latin typeface="Gill Sans"/>
                <a:cs typeface="Gill Sans"/>
              </a:rPr>
              <a:t>                             CTGGATA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43416" y="1068957"/>
            <a:ext cx="363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Gill Sans"/>
                <a:cs typeface="Gill Sans"/>
              </a:rPr>
              <a:t>Kmers</a:t>
            </a:r>
            <a:r>
              <a:rPr lang="en-US" sz="2800" dirty="0" smtClean="0">
                <a:latin typeface="Gill Sans"/>
                <a:cs typeface="Gill Sans"/>
              </a:rPr>
              <a:t> library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01973" y="1130544"/>
            <a:ext cx="15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Graph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537356" y="2439415"/>
            <a:ext cx="2467515" cy="45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467030" y="3651636"/>
            <a:ext cx="2967280" cy="587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947248" y="4787685"/>
            <a:ext cx="2138334" cy="9225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79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886" y="1279094"/>
            <a:ext cx="692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Graphs can have nodes and edges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656" y="2567325"/>
            <a:ext cx="72823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ourier"/>
                <a:cs typeface="Courier"/>
              </a:rPr>
              <a:t>            G         </a:t>
            </a:r>
            <a:r>
              <a:rPr lang="en-US" sz="2400" dirty="0">
                <a:solidFill>
                  <a:prstClr val="black"/>
                </a:solidFill>
                <a:latin typeface="Courier"/>
                <a:cs typeface="Courier"/>
              </a:rPr>
              <a:t>GGCAATTGACTTTT</a:t>
            </a:r>
            <a:endParaRPr lang="en-US" sz="2400" dirty="0" smtClean="0">
              <a:solidFill>
                <a:prstClr val="black"/>
              </a:solidFill>
              <a:latin typeface="Courier"/>
              <a:cs typeface="Courier"/>
            </a:endParaRPr>
          </a:p>
          <a:p>
            <a:r>
              <a:rPr lang="en-US" sz="2400" dirty="0" smtClean="0">
                <a:solidFill>
                  <a:prstClr val="black"/>
                </a:solidFill>
                <a:latin typeface="Courier"/>
                <a:cs typeface="Courier"/>
              </a:rPr>
              <a:t>           / \       /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ourier"/>
                <a:cs typeface="Courier"/>
              </a:rPr>
              <a:t>CTTGGAACAAT   TGGAATT</a:t>
            </a:r>
          </a:p>
          <a:p>
            <a:r>
              <a:rPr lang="en-US" sz="2400" dirty="0">
                <a:solidFill>
                  <a:prstClr val="black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ourier"/>
                <a:cs typeface="Courier"/>
              </a:rPr>
              <a:t>          \ /       \</a:t>
            </a:r>
          </a:p>
          <a:p>
            <a:r>
              <a:rPr lang="en-US" sz="2400" dirty="0">
                <a:solidFill>
                  <a:prstClr val="black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ourier"/>
                <a:cs typeface="Courier"/>
              </a:rPr>
              <a:t>           A         GAAGGGAGTTCCAC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283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Transcriptome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16" descr="nbt0510-421-F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42" y="1103821"/>
            <a:ext cx="6642706" cy="50698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00384" y="6413698"/>
            <a:ext cx="5138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Haas and </a:t>
            </a:r>
            <a:r>
              <a:rPr lang="en-US" sz="1600" dirty="0" err="1" smtClean="0">
                <a:latin typeface="Gill Sans"/>
                <a:cs typeface="Gill Sans"/>
              </a:rPr>
              <a:t>Zody</a:t>
            </a:r>
            <a:r>
              <a:rPr lang="en-US" sz="1600" dirty="0">
                <a:latin typeface="Gill Sans"/>
                <a:cs typeface="Gill Sans"/>
              </a:rPr>
              <a:t>, Nature Biotechnology 28, 421–423 (2010)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886" y="1279094"/>
            <a:ext cx="69287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Differences between programs: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err="1" smtClean="0">
                <a:latin typeface="Gill Sans"/>
                <a:cs typeface="Gill Sans"/>
              </a:rPr>
              <a:t>Kmer</a:t>
            </a:r>
            <a:r>
              <a:rPr lang="en-US" sz="2800" dirty="0" smtClean="0">
                <a:latin typeface="Gill Sans"/>
                <a:cs typeface="Gill Sans"/>
              </a:rPr>
              <a:t> length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latin typeface="Gill Sans"/>
                <a:cs typeface="Gill Sans"/>
              </a:rPr>
              <a:t>Removing edges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040" y="3426109"/>
            <a:ext cx="72823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ourier"/>
                <a:cs typeface="Courier"/>
              </a:rPr>
              <a:t>            G         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ourier"/>
                <a:cs typeface="Courier"/>
              </a:rPr>
              <a:t>           / \       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ourier"/>
                <a:cs typeface="Courier"/>
              </a:rPr>
              <a:t>CTTGGAACAAT   </a:t>
            </a:r>
            <a:r>
              <a:rPr lang="en-US" sz="2400" dirty="0">
                <a:solidFill>
                  <a:prstClr val="black"/>
                </a:solidFill>
                <a:latin typeface="Courier"/>
                <a:cs typeface="Courier"/>
              </a:rPr>
              <a:t>TGGAATTGAAGGGAGTTCCAC</a:t>
            </a:r>
            <a:endParaRPr lang="en-US" sz="2400" dirty="0"/>
          </a:p>
          <a:p>
            <a:r>
              <a:rPr lang="en-US" sz="2400" dirty="0" smtClean="0">
                <a:solidFill>
                  <a:prstClr val="black"/>
                </a:solidFill>
                <a:latin typeface="Courier"/>
                <a:cs typeface="Courier"/>
              </a:rPr>
              <a:t>           \ /       </a:t>
            </a:r>
          </a:p>
          <a:p>
            <a:r>
              <a:rPr lang="en-US" sz="2400" dirty="0">
                <a:solidFill>
                  <a:prstClr val="black"/>
                </a:solidFill>
                <a:latin typeface="Courier"/>
                <a:cs typeface="Courier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ourier"/>
                <a:cs typeface="Courier"/>
              </a:rPr>
              <a:t>           A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08138" y="3380460"/>
            <a:ext cx="518989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69040" y="5488050"/>
            <a:ext cx="518989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046722" y="5640450"/>
            <a:ext cx="518989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67632" y="5814034"/>
            <a:ext cx="518989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05613" y="5966434"/>
            <a:ext cx="4787865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308779" y="6118834"/>
            <a:ext cx="4787865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61179" y="6271234"/>
            <a:ext cx="4787865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13579" y="6423634"/>
            <a:ext cx="4787865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608138" y="6576034"/>
            <a:ext cx="4787865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48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5" name="Picture 4" descr="Screen Shot 2016-10-10 at 5.06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993823"/>
            <a:ext cx="4631723" cy="1705151"/>
          </a:xfrm>
          <a:prstGeom prst="rect">
            <a:avLst/>
          </a:prstGeom>
        </p:spPr>
      </p:pic>
      <p:pic>
        <p:nvPicPr>
          <p:cNvPr id="6" name="Picture 5" descr="13059_2015_596_Fig3_HTM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902" y="2607614"/>
            <a:ext cx="5590799" cy="3535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8643" y="6143183"/>
            <a:ext cx="586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Number </a:t>
            </a:r>
            <a:r>
              <a:rPr lang="en-US" dirty="0">
                <a:latin typeface="Gill Sans"/>
                <a:cs typeface="Gill Sans"/>
              </a:rPr>
              <a:t>of full-length reconstructed reference transcripts for (a) dog, (b) human, and (c) </a:t>
            </a:r>
            <a:r>
              <a:rPr lang="en-US" dirty="0" smtClean="0">
                <a:latin typeface="Gill Sans"/>
                <a:cs typeface="Gill Sans"/>
              </a:rPr>
              <a:t>mouse</a:t>
            </a:r>
            <a:endParaRPr lang="en-US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9794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5" name="Picture 4" descr="Screen Shot 2016-10-10 at 5.06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993823"/>
            <a:ext cx="4631723" cy="17051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469" y="6073626"/>
            <a:ext cx="57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Accuracy </a:t>
            </a:r>
            <a:r>
              <a:rPr lang="en-US" dirty="0">
                <a:latin typeface="Gill Sans"/>
                <a:cs typeface="Gill Sans"/>
              </a:rPr>
              <a:t>for (a) dog, (b) human, and (c) </a:t>
            </a:r>
            <a:r>
              <a:rPr lang="en-US" dirty="0" smtClean="0">
                <a:latin typeface="Gill Sans"/>
                <a:cs typeface="Gill Sans"/>
              </a:rPr>
              <a:t>mouse [the </a:t>
            </a:r>
            <a:r>
              <a:rPr lang="en-US" dirty="0">
                <a:latin typeface="Gill Sans"/>
                <a:cs typeface="Gill Sans"/>
              </a:rPr>
              <a:t>most reference transcripts by the least candidate </a:t>
            </a:r>
            <a:r>
              <a:rPr lang="en-US" dirty="0" smtClean="0">
                <a:latin typeface="Gill Sans"/>
                <a:cs typeface="Gill Sans"/>
              </a:rPr>
              <a:t>transcripts]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2" name="Picture 1" descr="13059_2015_596_Fig4_HTM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74" y="2522628"/>
            <a:ext cx="5336096" cy="35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8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5" name="Picture 4" descr="Screen Shot 2016-10-10 at 5.06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993823"/>
            <a:ext cx="4631723" cy="1705151"/>
          </a:xfrm>
          <a:prstGeom prst="rect">
            <a:avLst/>
          </a:prstGeom>
        </p:spPr>
      </p:pic>
      <p:pic>
        <p:nvPicPr>
          <p:cNvPr id="6" name="Picture 5" descr="13059_2015_596_Fig7_HTM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24" y="2849198"/>
            <a:ext cx="5966557" cy="27254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60414" y="5746787"/>
            <a:ext cx="645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A novel gene containing 10 exons was assembled by all assemblers. Interestingly, all </a:t>
            </a:r>
            <a:r>
              <a:rPr lang="en-US" i="1" dirty="0">
                <a:latin typeface="Gill Sans"/>
                <a:cs typeface="Gill Sans"/>
              </a:rPr>
              <a:t>de novo</a:t>
            </a:r>
            <a:r>
              <a:rPr lang="en-US" dirty="0">
                <a:latin typeface="Gill Sans"/>
                <a:cs typeface="Gill Sans"/>
              </a:rPr>
              <a:t> assemblers captured longer UTR than the reference-based assembler Cufflinks</a:t>
            </a:r>
          </a:p>
        </p:txBody>
      </p:sp>
    </p:spTree>
    <p:extLst>
      <p:ext uri="{BB962C8B-B14F-4D97-AF65-F5344CB8AC3E}">
        <p14:creationId xmlns:p14="http://schemas.microsoft.com/office/powerpoint/2010/main" val="85905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5" name="Picture 4" descr="Screen Shot 2016-10-10 at 5.06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993823"/>
            <a:ext cx="4631723" cy="1705151"/>
          </a:xfrm>
          <a:prstGeom prst="rect">
            <a:avLst/>
          </a:prstGeom>
        </p:spPr>
      </p:pic>
      <p:pic>
        <p:nvPicPr>
          <p:cNvPr id="6" name="Picture 5" descr="13059_2015_596_Fig7_HTM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24" y="2849198"/>
            <a:ext cx="5966557" cy="27254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60414" y="5746787"/>
            <a:ext cx="645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A novel gene containing 10 exons was assembled by all assemblers. Interestingly, all </a:t>
            </a:r>
            <a:r>
              <a:rPr lang="en-US" i="1" dirty="0">
                <a:latin typeface="Gill Sans"/>
                <a:cs typeface="Gill Sans"/>
              </a:rPr>
              <a:t>de novo</a:t>
            </a:r>
            <a:r>
              <a:rPr lang="en-US" dirty="0">
                <a:latin typeface="Gill Sans"/>
                <a:cs typeface="Gill Sans"/>
              </a:rPr>
              <a:t> assemblers captured longer UTR than the reference-based assembler Cufflinks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619739" y="2466418"/>
            <a:ext cx="6625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31675" y="1937792"/>
            <a:ext cx="6625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146016" y="1938341"/>
            <a:ext cx="5595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83806" y="1937792"/>
            <a:ext cx="404918" cy="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00941" y="1944042"/>
            <a:ext cx="404918" cy="5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51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2" name="Picture 1" descr="Screen Shot 2016-10-10 at 5.0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96" y="980557"/>
            <a:ext cx="6567325" cy="1824735"/>
          </a:xfrm>
          <a:prstGeom prst="rect">
            <a:avLst/>
          </a:prstGeom>
        </p:spPr>
      </p:pic>
      <p:pic>
        <p:nvPicPr>
          <p:cNvPr id="7" name="Picture 6" descr="bin.journal.pcbi.1004772.g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4" y="2987600"/>
            <a:ext cx="8132902" cy="2896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7874" y="5903893"/>
            <a:ext cx="81329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Comparison of recovered reference sensitivity and its distribution against recovered sequence length rates (sequence identity) ranging from 80% to 100% on (A) dog, (B) human and (C) mouse </a:t>
            </a:r>
            <a:r>
              <a:rPr lang="en-US" sz="1600" dirty="0" smtClean="0">
                <a:latin typeface="Gill Sans"/>
                <a:cs typeface="Gill Sans"/>
              </a:rPr>
              <a:t>datasets.</a:t>
            </a:r>
            <a:endParaRPr lang="en-US" sz="1600" dirty="0">
              <a:latin typeface="Gill Sans"/>
              <a:cs typeface="Gill San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410182" y="2456172"/>
            <a:ext cx="591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167481" y="2456172"/>
            <a:ext cx="5020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39090" y="2456172"/>
            <a:ext cx="6930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12594" y="2456172"/>
            <a:ext cx="7544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61418" y="2706267"/>
            <a:ext cx="9285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007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De novo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886" y="986780"/>
            <a:ext cx="390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Take-home message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7886" y="2108606"/>
            <a:ext cx="8326718" cy="221442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>
                <a:latin typeface="Gill Sans"/>
                <a:cs typeface="Gill Sans"/>
              </a:rPr>
              <a:t>No reference needed</a:t>
            </a:r>
          </a:p>
          <a:p>
            <a:r>
              <a:rPr lang="en-US" sz="2600" dirty="0" smtClean="0">
                <a:latin typeface="Gill Sans"/>
                <a:cs typeface="Gill Sans"/>
              </a:rPr>
              <a:t>Many programs available</a:t>
            </a:r>
          </a:p>
          <a:p>
            <a:r>
              <a:rPr lang="en-US" sz="2600" dirty="0" smtClean="0">
                <a:latin typeface="Gill Sans"/>
                <a:cs typeface="Gill Sans"/>
              </a:rPr>
              <a:t>Lots of potential transcripts. Filter!</a:t>
            </a:r>
          </a:p>
        </p:txBody>
      </p:sp>
      <p:pic>
        <p:nvPicPr>
          <p:cNvPr id="5" name="Picture 4" descr="110th-legacy-collection-mr.-mouse-takes-a-trip-mickey-mouse-and-pluto-p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99" y="3883385"/>
            <a:ext cx="2472966" cy="24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Combining both methods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5" name="Picture 4" descr="Screen Shot 2016-10-13 at 11.06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6" y="1929488"/>
            <a:ext cx="4985432" cy="2743607"/>
          </a:xfrm>
          <a:prstGeom prst="rect">
            <a:avLst/>
          </a:prstGeom>
        </p:spPr>
      </p:pic>
      <p:pic>
        <p:nvPicPr>
          <p:cNvPr id="6" name="Picture 5" descr="Po_Kung_Fu_Panda_102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44" y="1929488"/>
            <a:ext cx="3203944" cy="2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6284" y="1263421"/>
            <a:ext cx="8093278" cy="4952293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Background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1</a:t>
            </a:r>
            <a:r>
              <a:rPr lang="en-US" sz="2800" baseline="30000" dirty="0" smtClean="0">
                <a:latin typeface="Gill Sans"/>
                <a:cs typeface="Gill Sans"/>
              </a:rPr>
              <a:t>st</a:t>
            </a:r>
            <a:r>
              <a:rPr lang="en-US" sz="2800" dirty="0" smtClean="0">
                <a:latin typeface="Gill Sans"/>
                <a:cs typeface="Gill Sans"/>
              </a:rPr>
              <a:t> </a:t>
            </a:r>
            <a:r>
              <a:rPr lang="en-US" sz="2800" i="1" dirty="0">
                <a:latin typeface="Gill Sans"/>
                <a:cs typeface="Gill Sans"/>
              </a:rPr>
              <a:t>de novo</a:t>
            </a:r>
            <a:r>
              <a:rPr lang="en-US" sz="2800" dirty="0">
                <a:latin typeface="Gill Sans"/>
                <a:cs typeface="Gill Sans"/>
              </a:rPr>
              <a:t> assembled genome based solely on short </a:t>
            </a:r>
            <a:r>
              <a:rPr lang="en-US" sz="2800" dirty="0" smtClean="0">
                <a:latin typeface="Gill Sans"/>
                <a:cs typeface="Gill Sans"/>
              </a:rPr>
              <a:t>reads (Li et al., Nature 463, 2010)</a:t>
            </a:r>
          </a:p>
          <a:p>
            <a:pPr lvl="1"/>
            <a:r>
              <a:rPr lang="en-US" sz="2800" dirty="0">
                <a:latin typeface="Gill Sans"/>
                <a:cs typeface="Gill Sans"/>
              </a:rPr>
              <a:t>23,408 genes </a:t>
            </a:r>
            <a:r>
              <a:rPr lang="en-US" sz="2800" dirty="0" smtClean="0">
                <a:latin typeface="Gill Sans"/>
                <a:cs typeface="Gill Sans"/>
              </a:rPr>
              <a:t>annotated on </a:t>
            </a:r>
            <a:r>
              <a:rPr lang="en-US" sz="2800" dirty="0">
                <a:latin typeface="Gill Sans"/>
                <a:cs typeface="Gill Sans"/>
              </a:rPr>
              <a:t>the basis of a homology search with human and dog genes and </a:t>
            </a:r>
            <a:r>
              <a:rPr lang="en-US" sz="2800" i="1" dirty="0" err="1">
                <a:latin typeface="Gill Sans"/>
                <a:cs typeface="Gill Sans"/>
              </a:rPr>
              <a:t>ab</a:t>
            </a:r>
            <a:r>
              <a:rPr lang="en-US" sz="2800" i="1" dirty="0">
                <a:latin typeface="Gill Sans"/>
                <a:cs typeface="Gill Sans"/>
              </a:rPr>
              <a:t> initio</a:t>
            </a:r>
            <a:r>
              <a:rPr lang="en-US" sz="2800" dirty="0">
                <a:latin typeface="Gill Sans"/>
                <a:cs typeface="Gill Sans"/>
              </a:rPr>
              <a:t> </a:t>
            </a:r>
            <a:r>
              <a:rPr lang="en-US" sz="2800" dirty="0" smtClean="0">
                <a:latin typeface="Gill Sans"/>
                <a:cs typeface="Gill Sans"/>
              </a:rPr>
              <a:t>methods</a:t>
            </a:r>
          </a:p>
          <a:p>
            <a:r>
              <a:rPr lang="en-US" sz="2800" dirty="0" smtClean="0">
                <a:latin typeface="Gill Sans"/>
                <a:cs typeface="Gill Sans"/>
              </a:rPr>
              <a:t>RNA-seq: 12 tissues</a:t>
            </a:r>
          </a:p>
          <a:p>
            <a:pPr lvl="1"/>
            <a:r>
              <a:rPr lang="en-US" sz="2800" dirty="0">
                <a:latin typeface="Gill Sans"/>
                <a:cs typeface="Gill Sans"/>
              </a:rPr>
              <a:t>liver, stomach, small intestine, colon, </a:t>
            </a:r>
            <a:r>
              <a:rPr lang="en-US" sz="2800" dirty="0" err="1">
                <a:latin typeface="Gill Sans"/>
                <a:cs typeface="Gill Sans"/>
              </a:rPr>
              <a:t>pallium</a:t>
            </a:r>
            <a:r>
              <a:rPr lang="en-US" sz="2800" dirty="0">
                <a:latin typeface="Gill Sans"/>
                <a:cs typeface="Gill Sans"/>
              </a:rPr>
              <a:t> and </a:t>
            </a:r>
            <a:r>
              <a:rPr lang="en-US" sz="2800" dirty="0" smtClean="0">
                <a:latin typeface="Gill Sans"/>
                <a:cs typeface="Gill Sans"/>
              </a:rPr>
              <a:t>testis from 1 male adult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pituitary </a:t>
            </a:r>
            <a:r>
              <a:rPr lang="en-US" sz="2800" dirty="0">
                <a:latin typeface="Gill Sans"/>
                <a:cs typeface="Gill Sans"/>
              </a:rPr>
              <a:t>gland, skeletal muscle, tongue, ovary and </a:t>
            </a:r>
            <a:r>
              <a:rPr lang="en-US" sz="2800" dirty="0" smtClean="0">
                <a:latin typeface="Gill Sans"/>
                <a:cs typeface="Gill Sans"/>
              </a:rPr>
              <a:t>skin from 1 female adult</a:t>
            </a:r>
          </a:p>
          <a:p>
            <a:pPr lvl="1"/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Combining both methods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4439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7886" y="1320409"/>
            <a:ext cx="8543861" cy="4264496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Reference-based: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Transcripts reconstruction: Cufflinks (alignment: </a:t>
            </a:r>
            <a:r>
              <a:rPr lang="en-US" sz="2800" dirty="0" err="1" smtClean="0">
                <a:latin typeface="Gill Sans"/>
                <a:cs typeface="Gill Sans"/>
              </a:rPr>
              <a:t>TopHat</a:t>
            </a:r>
            <a:r>
              <a:rPr lang="en-US" sz="2800" dirty="0" smtClean="0">
                <a:latin typeface="Gill Sans"/>
                <a:cs typeface="Gill Sans"/>
              </a:rPr>
              <a:t>)</a:t>
            </a:r>
          </a:p>
          <a:p>
            <a:r>
              <a:rPr lang="en-US" sz="2800" dirty="0" smtClean="0">
                <a:latin typeface="Gill Sans"/>
                <a:cs typeface="Gill Sans"/>
              </a:rPr>
              <a:t>De novo: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Transcripts reconstruction: Trinity</a:t>
            </a:r>
          </a:p>
          <a:p>
            <a:r>
              <a:rPr lang="en-US" sz="2800" dirty="0" smtClean="0">
                <a:latin typeface="Gill Sans"/>
                <a:cs typeface="Gill Sans"/>
              </a:rPr>
              <a:t>24 assemblies (12 tissues * 2 methods)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Merge the 12 transcriptomes for each method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Merge the 2 method transcriptomes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Combining both methods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5867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366" y="1352185"/>
            <a:ext cx="7897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Case study: </a:t>
            </a:r>
          </a:p>
          <a:p>
            <a:r>
              <a:rPr lang="en-US" sz="2800" dirty="0" smtClean="0">
                <a:latin typeface="Gill Sans"/>
                <a:cs typeface="Gill Sans"/>
              </a:rPr>
              <a:t>The transcriptome of the domestic dog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366" y="5400921"/>
            <a:ext cx="8004141" cy="92187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lvl="0" hangingPunct="0">
              <a:buSzPct val="45000"/>
            </a:pPr>
            <a:r>
              <a:rPr lang="en-GB" b="1" dirty="0">
                <a:latin typeface="Gill Sans"/>
                <a:ea typeface="WenQuanYi Micro Hei" pitchFamily="2"/>
                <a:cs typeface="Gill Sans"/>
              </a:rPr>
              <a:t>An improved canine genome and a comprehensive catalogue of coding genes and non-coding </a:t>
            </a:r>
            <a:r>
              <a:rPr lang="en-GB" b="1" dirty="0" smtClean="0">
                <a:latin typeface="Gill Sans"/>
                <a:ea typeface="WenQuanYi Micro Hei" pitchFamily="2"/>
                <a:cs typeface="Gill Sans"/>
              </a:rPr>
              <a:t>transcripts</a:t>
            </a:r>
            <a:r>
              <a:rPr lang="en-GB" dirty="0" smtClean="0">
                <a:latin typeface="Gill Sans"/>
                <a:ea typeface="WenQuanYi Micro Hei" pitchFamily="2"/>
                <a:cs typeface="Gill Sans"/>
              </a:rPr>
              <a:t>. </a:t>
            </a:r>
            <a:r>
              <a:rPr lang="en-GB" dirty="0" err="1" smtClean="0">
                <a:latin typeface="Gill Sans"/>
                <a:ea typeface="WenQuanYi Micro Hei" pitchFamily="2"/>
                <a:cs typeface="Gill Sans"/>
              </a:rPr>
              <a:t>Hoeppner</a:t>
            </a:r>
            <a:r>
              <a:rPr lang="en-GB" dirty="0" smtClean="0">
                <a:latin typeface="Gill Sans"/>
                <a:ea typeface="WenQuanYi Micro Hei" pitchFamily="2"/>
                <a:cs typeface="Gill Sans"/>
              </a:rPr>
              <a:t> MP et al. </a:t>
            </a:r>
            <a:r>
              <a:rPr lang="en-GB" dirty="0" err="1" smtClean="0">
                <a:latin typeface="Gill Sans"/>
                <a:ea typeface="WenQuanYi Micro Hei" pitchFamily="2"/>
                <a:cs typeface="Gill Sans"/>
              </a:rPr>
              <a:t>PLoS</a:t>
            </a:r>
            <a:r>
              <a:rPr lang="en-GB" dirty="0" smtClean="0">
                <a:latin typeface="Gill Sans"/>
                <a:ea typeface="WenQuanYi Micro Hei" pitchFamily="2"/>
                <a:cs typeface="Gill Sans"/>
              </a:rPr>
              <a:t> One </a:t>
            </a:r>
            <a:r>
              <a:rPr lang="en-GB" dirty="0">
                <a:latin typeface="Gill Sans"/>
                <a:cs typeface="Gill Sans"/>
              </a:rPr>
              <a:t>2014 Mar 13;9(3):e91172</a:t>
            </a:r>
            <a:endParaRPr lang="en-GB" b="0" i="0" u="none" strike="noStrike" kern="1200" dirty="0">
              <a:ln>
                <a:noFill/>
              </a:ln>
              <a:latin typeface="Gill Sans"/>
              <a:ea typeface="WenQuanYi Micro Hei" pitchFamily="2"/>
              <a:cs typeface="Gill Sans"/>
            </a:endParaRPr>
          </a:p>
        </p:txBody>
      </p:sp>
      <p:pic>
        <p:nvPicPr>
          <p:cNvPr id="7" name="Picture 6" descr="Sitting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93" y="2713783"/>
            <a:ext cx="7291443" cy="25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9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Combining both methods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5621" y="1090933"/>
            <a:ext cx="483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Improvement of genome assembly</a:t>
            </a:r>
            <a:endParaRPr lang="en-US" sz="2400" dirty="0">
              <a:latin typeface="Gill Sans"/>
              <a:cs typeface="Gill Sans"/>
            </a:endParaRPr>
          </a:p>
        </p:txBody>
      </p:sp>
      <p:pic>
        <p:nvPicPr>
          <p:cNvPr id="5" name="Picture 4" descr="srep18019-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95" y="1856209"/>
            <a:ext cx="7253658" cy="3313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1763" y="5584909"/>
            <a:ext cx="7302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(A) Scaffolding improvement; (B) Scaffolding inconsistencies; (C) Nest assembly errors; (D) Boundary extensions; (E) Gap closure</a:t>
            </a:r>
          </a:p>
        </p:txBody>
      </p:sp>
    </p:spTree>
    <p:extLst>
      <p:ext uri="{BB962C8B-B14F-4D97-AF65-F5344CB8AC3E}">
        <p14:creationId xmlns:p14="http://schemas.microsoft.com/office/powerpoint/2010/main" val="340906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Combining both methods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9" name="Picture 8" descr="srep18019-f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78" y="2051625"/>
            <a:ext cx="4444775" cy="37583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51053" y="1774822"/>
            <a:ext cx="3052749" cy="1015663"/>
          </a:xfrm>
          <a:prstGeom prst="rect">
            <a:avLst/>
          </a:prstGeom>
          <a:noFill/>
          <a:ln w="127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Transcripts located </a:t>
            </a:r>
            <a:r>
              <a:rPr lang="en-US" sz="2000" dirty="0">
                <a:latin typeface="Gill Sans"/>
                <a:cs typeface="Gill Sans"/>
              </a:rPr>
              <a:t>to scaffolds that did not cover any known gene </a:t>
            </a:r>
            <a:r>
              <a:rPr lang="en-US" sz="2000" dirty="0" smtClean="0">
                <a:latin typeface="Gill Sans"/>
                <a:cs typeface="Gill Sans"/>
              </a:rPr>
              <a:t>models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4534335" y="2282654"/>
            <a:ext cx="1016718" cy="1242540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12419" y="4428862"/>
            <a:ext cx="2791383" cy="1015663"/>
          </a:xfrm>
          <a:prstGeom prst="rect">
            <a:avLst/>
          </a:prstGeom>
          <a:noFill/>
          <a:ln w="12700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Transcripts </a:t>
            </a:r>
            <a:r>
              <a:rPr lang="en-US" sz="2000" dirty="0">
                <a:latin typeface="Gill Sans"/>
                <a:cs typeface="Gill Sans"/>
              </a:rPr>
              <a:t>unaligned back to the giant panda draft </a:t>
            </a:r>
            <a:r>
              <a:rPr lang="en-US" sz="2000" dirty="0" smtClean="0">
                <a:latin typeface="Gill Sans"/>
                <a:cs typeface="Gill Sans"/>
              </a:rPr>
              <a:t>genome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>
            <a:off x="3891223" y="4936694"/>
            <a:ext cx="1921196" cy="8649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7885" y="1107214"/>
            <a:ext cx="4421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Transcriptome reconstruction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7534" y="6114098"/>
            <a:ext cx="7806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49,174 + 2,079 + 43,838 + 102,742 = 197,833 potential novel transcripts!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439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7886" y="1970180"/>
            <a:ext cx="8543861" cy="4876618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ORF detection (Augustus)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197,833 </a:t>
            </a:r>
            <a:r>
              <a:rPr lang="en-US" dirty="0" smtClean="0">
                <a:latin typeface="Gill Sans"/>
                <a:cs typeface="Gill Sans"/>
              </a:rPr>
              <a:t>novel transcripts =</a:t>
            </a:r>
            <a:r>
              <a:rPr lang="en-US" dirty="0">
                <a:latin typeface="Gill Sans"/>
                <a:cs typeface="Gill Sans"/>
              </a:rPr>
              <a:t>&gt; 28,522 potential novel protein-coding genes</a:t>
            </a:r>
            <a:endParaRPr lang="en-US" dirty="0" smtClean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Homology search (blast) – 3 categories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551 (1.93%) </a:t>
            </a:r>
            <a:r>
              <a:rPr lang="en-US" b="1" i="1" dirty="0">
                <a:latin typeface="Gill Sans"/>
                <a:cs typeface="Gill Sans"/>
              </a:rPr>
              <a:t>homology-based genes</a:t>
            </a:r>
            <a:r>
              <a:rPr lang="en-US" b="1" dirty="0">
                <a:latin typeface="Gill Sans"/>
                <a:cs typeface="Gill Sans"/>
              </a:rPr>
              <a:t> </a:t>
            </a:r>
            <a:r>
              <a:rPr lang="en-US" dirty="0">
                <a:latin typeface="Gill Sans"/>
                <a:cs typeface="Gill Sans"/>
              </a:rPr>
              <a:t>that were similar to known proteins in the nr database and known </a:t>
            </a:r>
            <a:r>
              <a:rPr lang="en-US" dirty="0" err="1">
                <a:latin typeface="Gill Sans"/>
                <a:cs typeface="Gill Sans"/>
              </a:rPr>
              <a:t>cDNA</a:t>
            </a:r>
            <a:r>
              <a:rPr lang="en-US" dirty="0">
                <a:latin typeface="Gill Sans"/>
                <a:cs typeface="Gill Sans"/>
              </a:rPr>
              <a:t> sequences in the </a:t>
            </a:r>
            <a:r>
              <a:rPr lang="en-US" dirty="0" err="1">
                <a:latin typeface="Gill Sans"/>
                <a:cs typeface="Gill Sans"/>
              </a:rPr>
              <a:t>nt</a:t>
            </a:r>
            <a:r>
              <a:rPr lang="en-US" dirty="0">
                <a:latin typeface="Gill Sans"/>
                <a:cs typeface="Gill Sans"/>
              </a:rPr>
              <a:t> database</a:t>
            </a:r>
            <a:r>
              <a:rPr lang="en-US" dirty="0" smtClean="0">
                <a:latin typeface="Gill Sans"/>
                <a:cs typeface="Gill Sans"/>
              </a:rPr>
              <a:t>;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6,290 (22.03%) </a:t>
            </a:r>
            <a:r>
              <a:rPr lang="en-US" b="1" i="1" dirty="0">
                <a:latin typeface="Gill Sans"/>
                <a:cs typeface="Gill Sans"/>
              </a:rPr>
              <a:t>unknown genes</a:t>
            </a:r>
            <a:r>
              <a:rPr lang="en-US" b="1" dirty="0">
                <a:latin typeface="Gill Sans"/>
                <a:cs typeface="Gill Sans"/>
              </a:rPr>
              <a:t> </a:t>
            </a:r>
            <a:r>
              <a:rPr lang="en-US" dirty="0">
                <a:latin typeface="Gill Sans"/>
                <a:cs typeface="Gill Sans"/>
              </a:rPr>
              <a:t>that were similar to EST sequences in </a:t>
            </a:r>
            <a:r>
              <a:rPr lang="en-US" dirty="0" err="1">
                <a:latin typeface="Gill Sans"/>
                <a:cs typeface="Gill Sans"/>
              </a:rPr>
              <a:t>dbEST</a:t>
            </a:r>
            <a:r>
              <a:rPr lang="en-US" dirty="0">
                <a:latin typeface="Gill Sans"/>
                <a:cs typeface="Gill Sans"/>
              </a:rPr>
              <a:t> but had no protein or </a:t>
            </a:r>
            <a:r>
              <a:rPr lang="en-US" dirty="0" err="1">
                <a:latin typeface="Gill Sans"/>
                <a:cs typeface="Gill Sans"/>
              </a:rPr>
              <a:t>cDNA</a:t>
            </a:r>
            <a:r>
              <a:rPr lang="en-US" dirty="0">
                <a:latin typeface="Gill Sans"/>
                <a:cs typeface="Gill Sans"/>
              </a:rPr>
              <a:t> homology </a:t>
            </a:r>
            <a:r>
              <a:rPr lang="en-US" dirty="0" smtClean="0">
                <a:latin typeface="Gill Sans"/>
                <a:cs typeface="Gill Sans"/>
              </a:rPr>
              <a:t>information;</a:t>
            </a:r>
          </a:p>
          <a:p>
            <a:pPr lvl="1"/>
            <a:r>
              <a:rPr lang="en-US" dirty="0">
                <a:latin typeface="Gill Sans"/>
                <a:cs typeface="Gill Sans"/>
              </a:rPr>
              <a:t>12,575 (44.09%) </a:t>
            </a:r>
            <a:r>
              <a:rPr lang="en-US" b="1" i="1" dirty="0">
                <a:latin typeface="Gill Sans"/>
                <a:cs typeface="Gill Sans"/>
              </a:rPr>
              <a:t>hypothetical genes</a:t>
            </a:r>
            <a:r>
              <a:rPr lang="en-US" b="1" dirty="0">
                <a:latin typeface="Gill Sans"/>
                <a:cs typeface="Gill Sans"/>
              </a:rPr>
              <a:t> </a:t>
            </a:r>
            <a:r>
              <a:rPr lang="en-US" dirty="0">
                <a:latin typeface="Gill Sans"/>
                <a:cs typeface="Gill Sans"/>
              </a:rPr>
              <a:t>that had a complete ORF but no known </a:t>
            </a:r>
            <a:r>
              <a:rPr lang="en-US" dirty="0" smtClean="0">
                <a:latin typeface="Gill Sans"/>
                <a:cs typeface="Gill Sans"/>
              </a:rPr>
              <a:t>homologs.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9,106 ORFs were filtered out (no start or stop codon, too short CDS</a:t>
            </a:r>
            <a:r>
              <a:rPr lang="is-IS" dirty="0" smtClean="0">
                <a:latin typeface="Gill Sans"/>
                <a:cs typeface="Gill Sans"/>
              </a:rPr>
              <a:t>…)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smtClean="0">
                <a:latin typeface="Gill Sans"/>
                <a:cs typeface="Gill Sans"/>
              </a:rPr>
              <a:t>Combining both methods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886" y="1058369"/>
            <a:ext cx="801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Validation of candidate novel protein-coding genes</a:t>
            </a:r>
          </a:p>
        </p:txBody>
      </p:sp>
    </p:spTree>
    <p:extLst>
      <p:ext uri="{BB962C8B-B14F-4D97-AF65-F5344CB8AC3E}">
        <p14:creationId xmlns:p14="http://schemas.microsoft.com/office/powerpoint/2010/main" val="256572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7886" y="1937616"/>
            <a:ext cx="8543861" cy="4876618"/>
          </a:xfrm>
        </p:spPr>
        <p:txBody>
          <a:bodyPr>
            <a:noAutofit/>
          </a:bodyPr>
          <a:lstStyle/>
          <a:p>
            <a:r>
              <a:rPr lang="en-US" sz="2200" dirty="0" smtClean="0">
                <a:latin typeface="Gill Sans"/>
                <a:cs typeface="Gill Sans"/>
              </a:rPr>
              <a:t>Protein domain search </a:t>
            </a:r>
            <a:r>
              <a:rPr lang="en-US" sz="2200" smtClean="0">
                <a:latin typeface="Gill Sans"/>
                <a:cs typeface="Gill Sans"/>
              </a:rPr>
              <a:t>on 19,416 </a:t>
            </a:r>
            <a:r>
              <a:rPr lang="en-US" sz="2200" dirty="0" smtClean="0">
                <a:latin typeface="Gill Sans"/>
                <a:cs typeface="Gill Sans"/>
              </a:rPr>
              <a:t>ORFs (</a:t>
            </a:r>
            <a:r>
              <a:rPr lang="en-US" sz="2200" dirty="0" err="1" smtClean="0">
                <a:latin typeface="Gill Sans"/>
                <a:cs typeface="Gill Sans"/>
              </a:rPr>
              <a:t>InterProScan</a:t>
            </a:r>
            <a:r>
              <a:rPr lang="en-US" sz="2200" dirty="0" smtClean="0">
                <a:latin typeface="Gill Sans"/>
                <a:cs typeface="Gill Sans"/>
              </a:rPr>
              <a:t>)</a:t>
            </a:r>
          </a:p>
          <a:p>
            <a:pPr lvl="1"/>
            <a:r>
              <a:rPr lang="en-US" sz="2200" dirty="0" smtClean="0">
                <a:latin typeface="Gill Sans"/>
                <a:cs typeface="Gill Sans"/>
              </a:rPr>
              <a:t>409 out of 551 </a:t>
            </a:r>
            <a:r>
              <a:rPr lang="en-US" sz="2200" i="1" dirty="0" smtClean="0">
                <a:latin typeface="Gill Sans"/>
                <a:cs typeface="Gill Sans"/>
              </a:rPr>
              <a:t>homology</a:t>
            </a:r>
            <a:r>
              <a:rPr lang="en-US" sz="2200" i="1" dirty="0">
                <a:latin typeface="Gill Sans"/>
                <a:cs typeface="Gill Sans"/>
              </a:rPr>
              <a:t>-based genes</a:t>
            </a:r>
            <a:r>
              <a:rPr lang="en-US" sz="2200" dirty="0">
                <a:latin typeface="Gill Sans"/>
                <a:cs typeface="Gill Sans"/>
              </a:rPr>
              <a:t> </a:t>
            </a:r>
            <a:endParaRPr lang="en-US" sz="2200" dirty="0" smtClean="0">
              <a:latin typeface="Gill Sans"/>
              <a:cs typeface="Gill Sans"/>
            </a:endParaRPr>
          </a:p>
          <a:p>
            <a:pPr lvl="1"/>
            <a:r>
              <a:rPr lang="en-US" sz="2200" dirty="0" smtClean="0">
                <a:latin typeface="Gill Sans"/>
                <a:cs typeface="Gill Sans"/>
              </a:rPr>
              <a:t>5,112 out of 6,290 </a:t>
            </a:r>
            <a:r>
              <a:rPr lang="en-US" sz="2200" i="1" dirty="0" smtClean="0">
                <a:latin typeface="Gill Sans"/>
                <a:cs typeface="Gill Sans"/>
              </a:rPr>
              <a:t>unknown genes</a:t>
            </a:r>
          </a:p>
          <a:p>
            <a:pPr lvl="1"/>
            <a:r>
              <a:rPr lang="en-US" sz="2200" dirty="0" smtClean="0">
                <a:latin typeface="Gill Sans"/>
                <a:cs typeface="Gill Sans"/>
              </a:rPr>
              <a:t>7,981 out of 12,575 </a:t>
            </a:r>
            <a:r>
              <a:rPr lang="en-US" sz="2200" i="1" dirty="0" smtClean="0">
                <a:latin typeface="Gill Sans"/>
                <a:cs typeface="Gill Sans"/>
              </a:rPr>
              <a:t>hypothetical genes</a:t>
            </a:r>
          </a:p>
          <a:p>
            <a:r>
              <a:rPr lang="en-US" sz="2200" dirty="0" smtClean="0">
                <a:latin typeface="Gill Sans"/>
                <a:cs typeface="Gill Sans"/>
              </a:rPr>
              <a:t>Proteomic analysis in 5 tissues</a:t>
            </a:r>
          </a:p>
          <a:p>
            <a:pPr lvl="1"/>
            <a:r>
              <a:rPr lang="en-US" sz="2400" dirty="0">
                <a:latin typeface="Gill Sans"/>
                <a:cs typeface="Gill Sans"/>
              </a:rPr>
              <a:t>12,043 peptide </a:t>
            </a:r>
            <a:r>
              <a:rPr lang="en-US" sz="2400" dirty="0" smtClean="0">
                <a:latin typeface="Gill Sans"/>
                <a:cs typeface="Gill Sans"/>
              </a:rPr>
              <a:t>hits</a:t>
            </a:r>
          </a:p>
          <a:p>
            <a:pPr lvl="1"/>
            <a:r>
              <a:rPr lang="en-US" sz="2400" dirty="0">
                <a:latin typeface="Gill Sans"/>
                <a:cs typeface="Gill Sans"/>
              </a:rPr>
              <a:t>1,691 novel protein-coding </a:t>
            </a:r>
            <a:r>
              <a:rPr lang="en-US" sz="2400" dirty="0" smtClean="0">
                <a:latin typeface="Gill Sans"/>
                <a:cs typeface="Gill Sans"/>
              </a:rPr>
              <a:t>genes characterized with at least 1 peptide</a:t>
            </a:r>
            <a:endParaRPr lang="en-US" sz="2200" dirty="0" smtClean="0">
              <a:latin typeface="Gill Sans"/>
              <a:cs typeface="Gill Sans"/>
            </a:endParaRPr>
          </a:p>
          <a:p>
            <a:pPr lvl="1"/>
            <a:endParaRPr lang="en-US" sz="2200" dirty="0">
              <a:latin typeface="Gill Sans"/>
              <a:cs typeface="Gill Sans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smtClean="0">
                <a:latin typeface="Gill Sans"/>
                <a:cs typeface="Gill Sans"/>
              </a:rPr>
              <a:t>Combining both methods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886" y="1058369"/>
            <a:ext cx="8011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Validation of candidate novel protein-coding genes</a:t>
            </a:r>
          </a:p>
        </p:txBody>
      </p:sp>
    </p:spTree>
    <p:extLst>
      <p:ext uri="{BB962C8B-B14F-4D97-AF65-F5344CB8AC3E}">
        <p14:creationId xmlns:p14="http://schemas.microsoft.com/office/powerpoint/2010/main" val="35367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Combining both methods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886" y="986780"/>
            <a:ext cx="390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Take-home message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7886" y="1725091"/>
            <a:ext cx="8326718" cy="221442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>
                <a:latin typeface="Gill Sans"/>
                <a:cs typeface="Gill Sans"/>
              </a:rPr>
              <a:t>Useful if the reference is incomplete</a:t>
            </a:r>
          </a:p>
          <a:p>
            <a:r>
              <a:rPr lang="en-US" sz="2600" dirty="0" smtClean="0">
                <a:latin typeface="Gill Sans"/>
                <a:cs typeface="Gill Sans"/>
              </a:rPr>
              <a:t>Can help improving the reference</a:t>
            </a:r>
          </a:p>
          <a:p>
            <a:r>
              <a:rPr lang="en-US" sz="2600" dirty="0" smtClean="0">
                <a:latin typeface="Gill Sans"/>
                <a:cs typeface="Gill Sans"/>
              </a:rPr>
              <a:t>Can help annotating the reference</a:t>
            </a:r>
          </a:p>
          <a:p>
            <a:r>
              <a:rPr lang="en-US" sz="2600" dirty="0" smtClean="0">
                <a:latin typeface="Gill Sans"/>
                <a:cs typeface="Gill Sans"/>
              </a:rPr>
              <a:t>Need to filter the results!</a:t>
            </a:r>
          </a:p>
        </p:txBody>
      </p:sp>
      <p:pic>
        <p:nvPicPr>
          <p:cNvPr id="5" name="Picture 4" descr="panda-in-suitca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03" y="3923216"/>
            <a:ext cx="3099264" cy="25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Thank you for listening!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2" name="Picture 1" descr="4449596-8450628728-2535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91" y="1913197"/>
            <a:ext cx="4395872" cy="46517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48134" y="1253755"/>
            <a:ext cx="22468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Questions?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5422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86" y="1274366"/>
            <a:ext cx="8543861" cy="495229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Why dogs?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Shared environment with humans for &gt; 10.000 years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Affected by cancer or heart disease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Breed-specific disease</a:t>
            </a:r>
          </a:p>
          <a:p>
            <a:r>
              <a:rPr lang="en-US" sz="2800" dirty="0" smtClean="0">
                <a:latin typeface="Gill Sans"/>
                <a:cs typeface="Gill Sans"/>
              </a:rPr>
              <a:t>New genome release in 2011 (</a:t>
            </a:r>
            <a:r>
              <a:rPr lang="en-US" sz="2800" dirty="0">
                <a:latin typeface="Gill Sans"/>
                <a:cs typeface="Gill Sans"/>
              </a:rPr>
              <a:t>canFam3.1</a:t>
            </a:r>
            <a:r>
              <a:rPr lang="en-US" sz="2800" dirty="0" smtClean="0">
                <a:latin typeface="Gill Sans"/>
                <a:cs typeface="Gill Sans"/>
              </a:rPr>
              <a:t>)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85 Mb of additional sequences integrated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99.8% of euchromatic portion of genome covered, high quality</a:t>
            </a:r>
          </a:p>
          <a:p>
            <a:r>
              <a:rPr lang="en-US" sz="2800" dirty="0" smtClean="0">
                <a:latin typeface="Gill Sans"/>
                <a:cs typeface="Gill Sans"/>
              </a:rPr>
              <a:t>Annotation: not so good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Mostly homology-based</a:t>
            </a:r>
          </a:p>
          <a:p>
            <a:pPr lvl="1"/>
            <a:r>
              <a:rPr lang="en-US" sz="2800" dirty="0" smtClean="0">
                <a:latin typeface="Gill Sans"/>
                <a:cs typeface="Gill Sans"/>
              </a:rPr>
              <a:t>Almost no isoform information</a:t>
            </a:r>
          </a:p>
          <a:p>
            <a:pPr marL="457200" lvl="1" indent="0">
              <a:buNone/>
            </a:pPr>
            <a:endParaRPr lang="en-US" dirty="0" smtClean="0">
              <a:latin typeface="Gill Sans"/>
              <a:cs typeface="Gill Sans"/>
            </a:endParaRPr>
          </a:p>
          <a:p>
            <a:pPr lvl="1">
              <a:buFont typeface="Wingdings" charset="2"/>
              <a:buChar char="Ø"/>
            </a:pPr>
            <a:endParaRPr lang="en-US" dirty="0" smtClean="0">
              <a:latin typeface="Gill Sans"/>
              <a:cs typeface="Gill Sans"/>
            </a:endParaRPr>
          </a:p>
          <a:p>
            <a:pPr marL="457200" lvl="1" indent="0">
              <a:buNone/>
            </a:pP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908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7886" y="4833148"/>
            <a:ext cx="8543861" cy="15232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Gill Sans"/>
              <a:cs typeface="Gill Sans"/>
            </a:endParaRPr>
          </a:p>
          <a:p>
            <a:pPr lvl="1">
              <a:buFont typeface="Wingdings" charset="2"/>
              <a:buChar char="Ø"/>
            </a:pPr>
            <a:endParaRPr lang="en-US" dirty="0" smtClean="0">
              <a:latin typeface="Gill Sans"/>
              <a:cs typeface="Gill Sans"/>
            </a:endParaRPr>
          </a:p>
          <a:p>
            <a:pPr marL="457200" lvl="1" indent="0">
              <a:buFont typeface="Arial"/>
              <a:buNone/>
            </a:pPr>
            <a:endParaRPr lang="en-US" dirty="0">
              <a:latin typeface="Gill Sans"/>
              <a:cs typeface="Gill San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7887" y="1315635"/>
            <a:ext cx="8326718" cy="33804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>
                <a:latin typeface="Gill Sans"/>
                <a:cs typeface="Gill Sans"/>
              </a:rPr>
              <a:t>10 tissues at great depth (30-100 million paired-end reads)</a:t>
            </a:r>
          </a:p>
          <a:p>
            <a:pPr lvl="1"/>
            <a:r>
              <a:rPr lang="en-US" sz="2600" dirty="0">
                <a:latin typeface="Gill Sans"/>
                <a:cs typeface="Gill Sans"/>
              </a:rPr>
              <a:t>blood, brain, heart, kidney, liver, lung, ovary, skeletal muscle, skin, and testis</a:t>
            </a:r>
            <a:endParaRPr lang="en-US" sz="2600" dirty="0" smtClean="0">
              <a:latin typeface="Gill Sans"/>
              <a:cs typeface="Gill Sans"/>
            </a:endParaRPr>
          </a:p>
          <a:p>
            <a:r>
              <a:rPr lang="en-US" sz="2600" dirty="0" smtClean="0">
                <a:latin typeface="Gill Sans"/>
                <a:cs typeface="Gill Sans"/>
              </a:rPr>
              <a:t>2 sets of libraries</a:t>
            </a:r>
          </a:p>
          <a:p>
            <a:pPr lvl="1"/>
            <a:r>
              <a:rPr lang="en-US" sz="2600" dirty="0">
                <a:latin typeface="Gill Sans"/>
                <a:cs typeface="Gill Sans"/>
              </a:rPr>
              <a:t>strand-specific dUTP with poly-A selection: captures protein coding genes and other transcripts transcribed by polymerase II</a:t>
            </a:r>
            <a:endParaRPr lang="en-US" sz="2600" dirty="0" smtClean="0">
              <a:latin typeface="Gill Sans"/>
              <a:cs typeface="Gill Sans"/>
            </a:endParaRPr>
          </a:p>
          <a:p>
            <a:pPr lvl="1"/>
            <a:r>
              <a:rPr lang="en-US" sz="2600" dirty="0">
                <a:latin typeface="Gill Sans"/>
                <a:cs typeface="Gill Sans"/>
              </a:rPr>
              <a:t>duplex-specific nuclease (DSN): </a:t>
            </a:r>
            <a:r>
              <a:rPr lang="en-US" sz="2600" dirty="0" smtClean="0">
                <a:latin typeface="Gill Sans"/>
                <a:cs typeface="Gill Sans"/>
              </a:rPr>
              <a:t>targets all RNAs, reduces </a:t>
            </a:r>
            <a:r>
              <a:rPr lang="en-US" sz="2600" dirty="0">
                <a:latin typeface="Gill Sans"/>
                <a:cs typeface="Gill Sans"/>
              </a:rPr>
              <a:t>the levels of the highly abundant ribosomal transcripts through </a:t>
            </a:r>
            <a:r>
              <a:rPr lang="en-US" sz="2600" dirty="0" smtClean="0">
                <a:latin typeface="Gill Sans"/>
                <a:cs typeface="Gill Sans"/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11558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886" y="1059828"/>
            <a:ext cx="341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For each sample (tissue/library)</a:t>
            </a:r>
            <a:endParaRPr lang="en-US" sz="2000" dirty="0">
              <a:latin typeface="Gill Sans"/>
              <a:cs typeface="Gill Sans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681411" y="1671958"/>
            <a:ext cx="2107823" cy="4531646"/>
            <a:chOff x="3542284" y="1068968"/>
            <a:chExt cx="1842839" cy="3928634"/>
          </a:xfrm>
        </p:grpSpPr>
        <p:sp>
          <p:nvSpPr>
            <p:cNvPr id="6" name="Oval 5"/>
            <p:cNvSpPr/>
            <p:nvPr/>
          </p:nvSpPr>
          <p:spPr>
            <a:xfrm>
              <a:off x="3746234" y="1068968"/>
              <a:ext cx="1407121" cy="502490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85399" y="1147540"/>
              <a:ext cx="868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Reads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6" idx="4"/>
              <a:endCxn id="10" idx="0"/>
            </p:cNvCxnSpPr>
            <p:nvPr/>
          </p:nvCxnSpPr>
          <p:spPr>
            <a:xfrm>
              <a:off x="4449795" y="1571458"/>
              <a:ext cx="0" cy="3471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746234" y="1918641"/>
              <a:ext cx="1407121" cy="365458"/>
            </a:xfrm>
            <a:prstGeom prst="rect">
              <a:avLst/>
            </a:prstGeom>
            <a:noFill/>
            <a:ln w="28575" cmpd="sng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30552" y="1922687"/>
              <a:ext cx="1050767" cy="320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Mapper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437728" y="2284099"/>
              <a:ext cx="0" cy="3471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3545213" y="2628374"/>
              <a:ext cx="1818292" cy="578498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31295" y="2746403"/>
              <a:ext cx="1653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Mapped reads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endCxn id="21" idx="0"/>
            </p:cNvCxnSpPr>
            <p:nvPr/>
          </p:nvCxnSpPr>
          <p:spPr>
            <a:xfrm>
              <a:off x="4446866" y="3203890"/>
              <a:ext cx="0" cy="3471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3743305" y="3551073"/>
              <a:ext cx="1407121" cy="365458"/>
            </a:xfrm>
            <a:prstGeom prst="rect">
              <a:avLst/>
            </a:prstGeom>
            <a:noFill/>
            <a:ln w="28575" cmpd="sng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23097" y="3570960"/>
              <a:ext cx="1230457" cy="320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Assembler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434799" y="3916531"/>
              <a:ext cx="0" cy="3471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542284" y="4260805"/>
              <a:ext cx="1818292" cy="7367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24518" y="4342291"/>
              <a:ext cx="1653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Assembled transcripts</a:t>
              </a:r>
              <a:endParaRPr 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010580" y="1059828"/>
            <a:ext cx="341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For each library (Poly-A, DSN)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299545" y="1552463"/>
            <a:ext cx="750023" cy="388285"/>
          </a:xfrm>
          <a:prstGeom prst="ellipse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13560" y="1543998"/>
            <a:ext cx="758451" cy="336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rain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6243394" y="1555999"/>
            <a:ext cx="750023" cy="388285"/>
          </a:xfrm>
          <a:prstGeom prst="ellipse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214246" y="1555999"/>
            <a:ext cx="750023" cy="388285"/>
          </a:xfrm>
          <a:prstGeom prst="ellipse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15115" y="1550844"/>
            <a:ext cx="758451" cy="336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Skin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254828" y="1539055"/>
            <a:ext cx="758451" cy="336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Lung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647897" y="2434002"/>
            <a:ext cx="1938263" cy="388285"/>
          </a:xfrm>
          <a:prstGeom prst="rect">
            <a:avLst/>
          </a:prstGeom>
          <a:noFill/>
          <a:ln w="28575" cmpd="sng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235882" y="2447020"/>
            <a:ext cx="130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0" idx="4"/>
            <a:endCxn id="34" idx="0"/>
          </p:cNvCxnSpPr>
          <p:nvPr/>
        </p:nvCxnSpPr>
        <p:spPr>
          <a:xfrm flipH="1">
            <a:off x="6617029" y="1944284"/>
            <a:ext cx="1377" cy="48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4"/>
            <a:endCxn id="34" idx="0"/>
          </p:cNvCxnSpPr>
          <p:nvPr/>
        </p:nvCxnSpPr>
        <p:spPr>
          <a:xfrm>
            <a:off x="5674557" y="1940748"/>
            <a:ext cx="942472" cy="493254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4"/>
            <a:endCxn id="34" idx="0"/>
          </p:cNvCxnSpPr>
          <p:nvPr/>
        </p:nvCxnSpPr>
        <p:spPr>
          <a:xfrm flipH="1">
            <a:off x="6617029" y="1944284"/>
            <a:ext cx="972229" cy="489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2"/>
          </p:cNvCxnSpPr>
          <p:nvPr/>
        </p:nvCxnSpPr>
        <p:spPr>
          <a:xfrm>
            <a:off x="6617029" y="2822287"/>
            <a:ext cx="0" cy="3536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603654" y="3178961"/>
            <a:ext cx="2026748" cy="621783"/>
          </a:xfrm>
          <a:prstGeom prst="ellipse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817065" y="3133486"/>
            <a:ext cx="1629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Poly-A transcriptome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970857" y="1479374"/>
            <a:ext cx="764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dirty="0" smtClean="0">
                <a:solidFill>
                  <a:schemeClr val="accent4">
                    <a:lumMod val="75000"/>
                  </a:schemeClr>
                </a:solidFill>
              </a:rPr>
              <a:t>…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62980" y="3990517"/>
            <a:ext cx="341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Final transcriptome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10580" y="4408899"/>
            <a:ext cx="1796595" cy="716416"/>
          </a:xfrm>
          <a:prstGeom prst="ellipse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083161" y="4395896"/>
            <a:ext cx="16297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Poly-A transcriptome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880272" y="4408899"/>
            <a:ext cx="1796595" cy="71641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56320" y="4403751"/>
            <a:ext cx="16297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DSN transcriptome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871658" y="5382141"/>
            <a:ext cx="1938263" cy="388285"/>
          </a:xfrm>
          <a:prstGeom prst="rect">
            <a:avLst/>
          </a:prstGeom>
          <a:noFill/>
          <a:ln w="28575" cmpd="sng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4842688" y="3968934"/>
            <a:ext cx="4166539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96317" y="5368556"/>
            <a:ext cx="130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merge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5771380" y="6008834"/>
            <a:ext cx="2147204" cy="646332"/>
          </a:xfrm>
          <a:prstGeom prst="ellipse">
            <a:avLst/>
          </a:prstGeom>
          <a:noFill/>
          <a:ln w="28575" cmpd="sng"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072011" y="5990562"/>
            <a:ext cx="1629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Combined transcriptome</a:t>
            </a:r>
            <a:endParaRPr lang="en-US" dirty="0"/>
          </a:p>
        </p:txBody>
      </p:sp>
      <p:cxnSp>
        <p:nvCxnSpPr>
          <p:cNvPr id="61" name="Straight Arrow Connector 60"/>
          <p:cNvCxnSpPr>
            <a:stCxn id="49" idx="4"/>
            <a:endCxn id="53" idx="0"/>
          </p:cNvCxnSpPr>
          <p:nvPr/>
        </p:nvCxnSpPr>
        <p:spPr>
          <a:xfrm>
            <a:off x="5908878" y="5125315"/>
            <a:ext cx="931912" cy="256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4"/>
          </p:cNvCxnSpPr>
          <p:nvPr/>
        </p:nvCxnSpPr>
        <p:spPr>
          <a:xfrm flipH="1">
            <a:off x="6807175" y="5125315"/>
            <a:ext cx="971395" cy="2568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3" idx="2"/>
            <a:endCxn id="58" idx="0"/>
          </p:cNvCxnSpPr>
          <p:nvPr/>
        </p:nvCxnSpPr>
        <p:spPr>
          <a:xfrm>
            <a:off x="6840790" y="5770426"/>
            <a:ext cx="4192" cy="238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5332" y="3606865"/>
            <a:ext cx="1397983" cy="383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Filter q &gt;15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775114" y="2156170"/>
            <a:ext cx="3197564" cy="3636282"/>
          </a:xfrm>
        </p:spPr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DSN recovers more transcripts</a:t>
            </a:r>
          </a:p>
          <a:p>
            <a:r>
              <a:rPr lang="en-US" dirty="0" smtClean="0">
                <a:latin typeface="Gill Sans"/>
                <a:cs typeface="Gill Sans"/>
              </a:rPr>
              <a:t>Poly-A: highest number in testis, then muscle</a:t>
            </a:r>
          </a:p>
          <a:p>
            <a:r>
              <a:rPr lang="en-US" dirty="0" smtClean="0">
                <a:latin typeface="Gill Sans"/>
                <a:cs typeface="Gill Sans"/>
              </a:rPr>
              <a:t>Poly-A: heart and muscle share 88% of loci</a:t>
            </a:r>
          </a:p>
          <a:p>
            <a:r>
              <a:rPr lang="en-US" dirty="0" smtClean="0">
                <a:latin typeface="Gill Sans"/>
                <a:cs typeface="Gill Sans"/>
              </a:rPr>
              <a:t>Mean transcript length:</a:t>
            </a:r>
          </a:p>
          <a:p>
            <a:pPr lvl="1"/>
            <a:r>
              <a:rPr lang="en-US" dirty="0" smtClean="0">
                <a:latin typeface="Gill Sans"/>
                <a:cs typeface="Gill Sans"/>
              </a:rPr>
              <a:t>Poly-A: </a:t>
            </a:r>
            <a:r>
              <a:rPr lang="is-IS" dirty="0"/>
              <a:t>3169 </a:t>
            </a:r>
            <a:r>
              <a:rPr lang="is-IS" dirty="0" smtClean="0"/>
              <a:t>bp</a:t>
            </a:r>
          </a:p>
          <a:p>
            <a:pPr lvl="1"/>
            <a:r>
              <a:rPr lang="is-IS" dirty="0" smtClean="0">
                <a:latin typeface="Gill Sans"/>
                <a:cs typeface="Gill Sans"/>
              </a:rPr>
              <a:t>DSN: </a:t>
            </a:r>
            <a:r>
              <a:rPr lang="tr-TR" dirty="0"/>
              <a:t>1485 </a:t>
            </a:r>
            <a:r>
              <a:rPr lang="tr-TR" dirty="0" err="1" smtClean="0"/>
              <a:t>bp</a:t>
            </a:r>
            <a:endParaRPr lang="tr-TR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55912" y="17359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 descr="bar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0" y="1160321"/>
            <a:ext cx="5561154" cy="55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2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lo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6" y="1231602"/>
            <a:ext cx="4872876" cy="510724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80762" y="1434410"/>
            <a:ext cx="3695069" cy="4367192"/>
          </a:xfrm>
        </p:spPr>
        <p:txBody>
          <a:bodyPr>
            <a:noAutofit/>
          </a:bodyPr>
          <a:lstStyle/>
          <a:p>
            <a:r>
              <a:rPr lang="en-US" sz="2200" dirty="0" err="1" smtClean="0">
                <a:latin typeface="Gill Sans"/>
                <a:cs typeface="Gill Sans"/>
              </a:rPr>
              <a:t>Ensembl</a:t>
            </a:r>
            <a:r>
              <a:rPr lang="en-US" sz="2200" dirty="0" smtClean="0">
                <a:latin typeface="Gill Sans"/>
                <a:cs typeface="Gill Sans"/>
              </a:rPr>
              <a:t> build 64: </a:t>
            </a:r>
            <a:r>
              <a:rPr lang="cs-CZ" sz="2200" dirty="0" smtClean="0">
                <a:latin typeface="Gill Sans"/>
                <a:cs typeface="Gill Sans"/>
              </a:rPr>
              <a:t>19,856 </a:t>
            </a:r>
            <a:r>
              <a:rPr lang="cs-CZ" sz="2200" dirty="0" err="1" smtClean="0">
                <a:latin typeface="Gill Sans"/>
                <a:cs typeface="Gill Sans"/>
              </a:rPr>
              <a:t>annotated</a:t>
            </a:r>
            <a:r>
              <a:rPr lang="cs-CZ" sz="2200" dirty="0" smtClean="0">
                <a:latin typeface="Gill Sans"/>
                <a:cs typeface="Gill Sans"/>
              </a:rPr>
              <a:t> loci</a:t>
            </a:r>
          </a:p>
          <a:p>
            <a:r>
              <a:rPr lang="en-US" sz="2200" dirty="0" smtClean="0">
                <a:latin typeface="Gill Sans"/>
                <a:cs typeface="Gill Sans"/>
              </a:rPr>
              <a:t>Combined Poly-A + DSN: </a:t>
            </a:r>
            <a:r>
              <a:rPr lang="uk-UA" sz="2200" dirty="0" smtClean="0">
                <a:latin typeface="Gill Sans"/>
                <a:cs typeface="Gill Sans"/>
              </a:rPr>
              <a:t>174,336</a:t>
            </a:r>
            <a:r>
              <a:rPr lang="sv-SE" sz="2200" dirty="0" smtClean="0">
                <a:latin typeface="Gill Sans"/>
                <a:cs typeface="Gill Sans"/>
              </a:rPr>
              <a:t> </a:t>
            </a:r>
            <a:r>
              <a:rPr lang="sv-SE" sz="2200" dirty="0" err="1" smtClean="0">
                <a:latin typeface="Gill Sans"/>
                <a:cs typeface="Gill Sans"/>
              </a:rPr>
              <a:t>loci</a:t>
            </a:r>
            <a:endParaRPr lang="sv-SE" sz="2200" dirty="0" smtClean="0">
              <a:latin typeface="Gill Sans"/>
              <a:cs typeface="Gill Sans"/>
            </a:endParaRPr>
          </a:p>
          <a:p>
            <a:r>
              <a:rPr lang="sv-SE" sz="2200" dirty="0" err="1" smtClean="0">
                <a:latin typeface="Gill Sans"/>
                <a:cs typeface="Gill Sans"/>
              </a:rPr>
              <a:t>Majority</a:t>
            </a:r>
            <a:r>
              <a:rPr lang="sv-SE" sz="2200" dirty="0" smtClean="0">
                <a:latin typeface="Gill Sans"/>
                <a:cs typeface="Gill Sans"/>
              </a:rPr>
              <a:t> </a:t>
            </a:r>
            <a:r>
              <a:rPr lang="sv-SE" sz="2200" dirty="0" err="1">
                <a:latin typeface="Gill Sans"/>
                <a:cs typeface="Gill Sans"/>
              </a:rPr>
              <a:t>located</a:t>
            </a:r>
            <a:r>
              <a:rPr lang="sv-SE" sz="2200" dirty="0">
                <a:latin typeface="Gill Sans"/>
                <a:cs typeface="Gill Sans"/>
              </a:rPr>
              <a:t> in introns </a:t>
            </a:r>
            <a:r>
              <a:rPr lang="sv-SE" sz="2200" dirty="0" err="1">
                <a:latin typeface="Gill Sans"/>
                <a:cs typeface="Gill Sans"/>
              </a:rPr>
              <a:t>of</a:t>
            </a:r>
            <a:r>
              <a:rPr lang="sv-SE" sz="2200" dirty="0">
                <a:latin typeface="Gill Sans"/>
                <a:cs typeface="Gill Sans"/>
              </a:rPr>
              <a:t> </a:t>
            </a:r>
            <a:r>
              <a:rPr lang="sv-SE" sz="2200" dirty="0" err="1">
                <a:latin typeface="Gill Sans"/>
                <a:cs typeface="Gill Sans"/>
              </a:rPr>
              <a:t>known</a:t>
            </a:r>
            <a:r>
              <a:rPr lang="sv-SE" sz="2200" dirty="0">
                <a:latin typeface="Gill Sans"/>
                <a:cs typeface="Gill Sans"/>
              </a:rPr>
              <a:t> genes and </a:t>
            </a:r>
            <a:r>
              <a:rPr lang="sv-SE" sz="2200" dirty="0" err="1">
                <a:latin typeface="Gill Sans"/>
                <a:cs typeface="Gill Sans"/>
              </a:rPr>
              <a:t>transcribed</a:t>
            </a:r>
            <a:r>
              <a:rPr lang="sv-SE" sz="2200" dirty="0">
                <a:latin typeface="Gill Sans"/>
                <a:cs typeface="Gill Sans"/>
              </a:rPr>
              <a:t> in the same </a:t>
            </a:r>
            <a:r>
              <a:rPr lang="sv-SE" sz="2200" dirty="0" smtClean="0">
                <a:latin typeface="Gill Sans"/>
                <a:cs typeface="Gill Sans"/>
              </a:rPr>
              <a:t>sense</a:t>
            </a:r>
          </a:p>
          <a:p>
            <a:pPr lvl="1"/>
            <a:r>
              <a:rPr lang="sv-SE" sz="2200" dirty="0">
                <a:latin typeface="Gill Sans"/>
                <a:cs typeface="Gill Sans"/>
              </a:rPr>
              <a:t>potential </a:t>
            </a:r>
            <a:r>
              <a:rPr lang="sv-SE" sz="2200" dirty="0" err="1">
                <a:latin typeface="Gill Sans"/>
                <a:cs typeface="Gill Sans"/>
              </a:rPr>
              <a:t>byproducts</a:t>
            </a:r>
            <a:r>
              <a:rPr lang="sv-SE" sz="2200" dirty="0">
                <a:latin typeface="Gill Sans"/>
                <a:cs typeface="Gill Sans"/>
              </a:rPr>
              <a:t> </a:t>
            </a:r>
            <a:r>
              <a:rPr lang="sv-SE" sz="2200" dirty="0" err="1">
                <a:latin typeface="Gill Sans"/>
                <a:cs typeface="Gill Sans"/>
              </a:rPr>
              <a:t>of</a:t>
            </a:r>
            <a:r>
              <a:rPr lang="sv-SE" sz="2200" dirty="0">
                <a:latin typeface="Gill Sans"/>
                <a:cs typeface="Gill Sans"/>
              </a:rPr>
              <a:t> </a:t>
            </a:r>
            <a:r>
              <a:rPr lang="sv-SE" sz="2200" dirty="0" err="1">
                <a:latin typeface="Gill Sans"/>
                <a:cs typeface="Gill Sans"/>
              </a:rPr>
              <a:t>incomplete</a:t>
            </a:r>
            <a:r>
              <a:rPr lang="sv-SE" sz="2200" dirty="0">
                <a:latin typeface="Gill Sans"/>
                <a:cs typeface="Gill Sans"/>
              </a:rPr>
              <a:t> </a:t>
            </a:r>
            <a:r>
              <a:rPr lang="sv-SE" sz="2200" dirty="0" err="1">
                <a:latin typeface="Gill Sans"/>
                <a:cs typeface="Gill Sans"/>
              </a:rPr>
              <a:t>splicing</a:t>
            </a:r>
            <a:endParaRPr lang="sv-SE" sz="2200" dirty="0">
              <a:latin typeface="Gill Sans"/>
              <a:cs typeface="Gill Sans"/>
            </a:endParaRPr>
          </a:p>
          <a:p>
            <a:r>
              <a:rPr lang="en-US" sz="2200" dirty="0" smtClean="0">
                <a:latin typeface="Gill Sans"/>
                <a:cs typeface="Gill Sans"/>
              </a:rPr>
              <a:t>Many located </a:t>
            </a:r>
            <a:r>
              <a:rPr lang="en-US" sz="2200" dirty="0">
                <a:latin typeface="Gill Sans"/>
                <a:cs typeface="Gill Sans"/>
              </a:rPr>
              <a:t>outside of known features, seem independently transcribed</a:t>
            </a:r>
          </a:p>
        </p:txBody>
      </p:sp>
    </p:spTree>
    <p:extLst>
      <p:ext uri="{BB962C8B-B14F-4D97-AF65-F5344CB8AC3E}">
        <p14:creationId xmlns:p14="http://schemas.microsoft.com/office/powerpoint/2010/main" val="61994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Reference-based assembly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3130" y="6121126"/>
            <a:ext cx="1039343" cy="600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7886" y="1032415"/>
            <a:ext cx="660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Distance trees of expression profile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7886" y="6030025"/>
            <a:ext cx="439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Protein-coding genes with RNA-</a:t>
            </a:r>
            <a:r>
              <a:rPr lang="en-US" dirty="0">
                <a:latin typeface="Gill Sans"/>
                <a:cs typeface="Gill Sans"/>
              </a:rPr>
              <a:t>S</a:t>
            </a:r>
            <a:r>
              <a:rPr lang="en-US" dirty="0" smtClean="0">
                <a:latin typeface="Gill Sans"/>
                <a:cs typeface="Gill Sans"/>
              </a:rPr>
              <a:t>eq support</a:t>
            </a:r>
            <a:endParaRPr lang="en-US" dirty="0"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596482" y="1822587"/>
            <a:ext cx="4339648" cy="4296227"/>
            <a:chOff x="4596482" y="2060123"/>
            <a:chExt cx="4508900" cy="4386740"/>
          </a:xfrm>
        </p:grpSpPr>
        <p:pic>
          <p:nvPicPr>
            <p:cNvPr id="16" name="Picture 15" descr="Screen Shot 2016-10-04 at 3.41.2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088" y="2167820"/>
              <a:ext cx="4466294" cy="4279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4596482" y="2060123"/>
              <a:ext cx="1965127" cy="447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7886" y="2044490"/>
            <a:ext cx="4647302" cy="4104310"/>
            <a:chOff x="307886" y="2327706"/>
            <a:chExt cx="4647302" cy="4104310"/>
          </a:xfrm>
        </p:grpSpPr>
        <p:pic>
          <p:nvPicPr>
            <p:cNvPr id="20" name="Picture 19" descr="Screen Shot 2016-10-04 at 3.45.3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88" y="2327706"/>
              <a:ext cx="4032477" cy="410431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307886" y="2498830"/>
              <a:ext cx="1656601" cy="29690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80942" y="2327706"/>
              <a:ext cx="974246" cy="54650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92335" y="5568205"/>
              <a:ext cx="504147" cy="86381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745760" y="6029766"/>
            <a:ext cx="439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"/>
                <a:cs typeface="Gill Sans"/>
              </a:rPr>
              <a:t>Intergenic</a:t>
            </a:r>
            <a:r>
              <a:rPr lang="en-US" dirty="0" smtClean="0">
                <a:latin typeface="Gill Sans"/>
                <a:cs typeface="Gill Sans"/>
              </a:rPr>
              <a:t> and uncharacterized single exons 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7886" y="6402990"/>
            <a:ext cx="8290169" cy="46021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lvl="0" hangingPunct="0">
              <a:buSzPct val="45000"/>
            </a:pPr>
            <a:r>
              <a:rPr lang="en-GB" sz="1200" b="1" dirty="0">
                <a:latin typeface="Gill Sans"/>
                <a:ea typeface="WenQuanYi Micro Hei" pitchFamily="2"/>
                <a:cs typeface="Gill Sans"/>
              </a:rPr>
              <a:t>An improved canine genome and a comprehensive catalogue of coding genes and non-coding </a:t>
            </a:r>
            <a:r>
              <a:rPr lang="en-GB" sz="1200" b="1" dirty="0" smtClean="0">
                <a:latin typeface="Gill Sans"/>
                <a:ea typeface="WenQuanYi Micro Hei" pitchFamily="2"/>
                <a:cs typeface="Gill Sans"/>
              </a:rPr>
              <a:t>transcripts</a:t>
            </a:r>
            <a:r>
              <a:rPr lang="en-GB" sz="1200" dirty="0" smtClean="0">
                <a:latin typeface="Gill Sans"/>
                <a:ea typeface="WenQuanYi Micro Hei" pitchFamily="2"/>
                <a:cs typeface="Gill Sans"/>
              </a:rPr>
              <a:t>. </a:t>
            </a:r>
            <a:r>
              <a:rPr lang="en-GB" sz="1200" dirty="0" err="1" smtClean="0">
                <a:latin typeface="Gill Sans"/>
                <a:ea typeface="WenQuanYi Micro Hei" pitchFamily="2"/>
                <a:cs typeface="Gill Sans"/>
              </a:rPr>
              <a:t>Hoeppner</a:t>
            </a:r>
            <a:r>
              <a:rPr lang="en-GB" sz="1200" dirty="0" smtClean="0">
                <a:latin typeface="Gill Sans"/>
                <a:ea typeface="WenQuanYi Micro Hei" pitchFamily="2"/>
                <a:cs typeface="Gill Sans"/>
              </a:rPr>
              <a:t> MP et al. </a:t>
            </a:r>
            <a:r>
              <a:rPr lang="en-GB" sz="1200" dirty="0" err="1" smtClean="0">
                <a:latin typeface="Gill Sans"/>
                <a:ea typeface="WenQuanYi Micro Hei" pitchFamily="2"/>
                <a:cs typeface="Gill Sans"/>
              </a:rPr>
              <a:t>PLoS</a:t>
            </a:r>
            <a:r>
              <a:rPr lang="en-GB" sz="1200" dirty="0" smtClean="0">
                <a:latin typeface="Gill Sans"/>
                <a:ea typeface="WenQuanYi Micro Hei" pitchFamily="2"/>
                <a:cs typeface="Gill Sans"/>
              </a:rPr>
              <a:t> One </a:t>
            </a:r>
            <a:r>
              <a:rPr lang="en-GB" sz="1200" dirty="0">
                <a:latin typeface="Gill Sans"/>
                <a:cs typeface="Gill Sans"/>
              </a:rPr>
              <a:t>2014 Mar 13;9(3):e91172</a:t>
            </a:r>
            <a:endParaRPr lang="en-GB" sz="1200" b="0" i="0" u="none" strike="noStrike" kern="1200" dirty="0">
              <a:ln>
                <a:noFill/>
              </a:ln>
              <a:latin typeface="Gill Sans"/>
              <a:ea typeface="WenQuanYi Micro Hei" pitchFamily="2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886" y="1521489"/>
            <a:ext cx="837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Neighbor</a:t>
            </a:r>
            <a:r>
              <a:rPr lang="en-US" dirty="0">
                <a:latin typeface="Gill Sans"/>
                <a:cs typeface="Gill Sans"/>
              </a:rPr>
              <a:t>-joining trees based on the correlation between expression values (FPKM&gt;1.0) between samples</a:t>
            </a:r>
          </a:p>
        </p:txBody>
      </p:sp>
    </p:spTree>
    <p:extLst>
      <p:ext uri="{BB962C8B-B14F-4D97-AF65-F5344CB8AC3E}">
        <p14:creationId xmlns:p14="http://schemas.microsoft.com/office/powerpoint/2010/main" val="324842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Extented-Scilifelab_template.potx</Template>
  <TotalTime>9438</TotalTime>
  <Words>1611</Words>
  <Application>Microsoft Macintosh PowerPoint</Application>
  <PresentationFormat>On-screen Show (4:3)</PresentationFormat>
  <Paragraphs>291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1_Office-tema</vt:lpstr>
      <vt:lpstr>2_Office-tema</vt:lpstr>
      <vt:lpstr>Office-tema</vt:lpstr>
      <vt:lpstr>PowerPoint Presentation</vt:lpstr>
      <vt:lpstr>Transcriptome assembly</vt:lpstr>
      <vt:lpstr>Reference-based assembly</vt:lpstr>
      <vt:lpstr>Reference-based assembly</vt:lpstr>
      <vt:lpstr>Reference-based assembly</vt:lpstr>
      <vt:lpstr>Reference-based assembly</vt:lpstr>
      <vt:lpstr>Reference-based assembly</vt:lpstr>
      <vt:lpstr>Reference-based assembly</vt:lpstr>
      <vt:lpstr>Reference-based assembly</vt:lpstr>
      <vt:lpstr>Reference-based assembly</vt:lpstr>
      <vt:lpstr>Reference-based assembly</vt:lpstr>
      <vt:lpstr>Reference-based assembly</vt:lpstr>
      <vt:lpstr>Reference-based assembly</vt:lpstr>
      <vt:lpstr>Reference-based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De novo assembly</vt:lpstr>
      <vt:lpstr>Combining both methods</vt:lpstr>
      <vt:lpstr>Combining both methods</vt:lpstr>
      <vt:lpstr>Combining both methods</vt:lpstr>
      <vt:lpstr>Combining both methods</vt:lpstr>
      <vt:lpstr>Combining both methods</vt:lpstr>
      <vt:lpstr>PowerPoint Presentation</vt:lpstr>
      <vt:lpstr>PowerPoint Presentation</vt:lpstr>
      <vt:lpstr>Combining both methods</vt:lpstr>
      <vt:lpstr>Thank you for listening!</vt:lpstr>
    </vt:vector>
  </TitlesOfParts>
  <Company>SciLifeLab - 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Camilla Wernersson</dc:creator>
  <cp:lastModifiedBy>Johan Reimegård</cp:lastModifiedBy>
  <cp:revision>141</cp:revision>
  <dcterms:created xsi:type="dcterms:W3CDTF">2014-02-26T08:45:07Z</dcterms:created>
  <dcterms:modified xsi:type="dcterms:W3CDTF">2017-03-14T08:47:01Z</dcterms:modified>
</cp:coreProperties>
</file>